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3" r:id="rId4"/>
    <p:sldId id="275" r:id="rId5"/>
    <p:sldId id="276" r:id="rId6"/>
    <p:sldId id="278" r:id="rId7"/>
    <p:sldId id="280" r:id="rId8"/>
    <p:sldId id="282" r:id="rId9"/>
    <p:sldId id="285" r:id="rId10"/>
    <p:sldId id="287" r:id="rId11"/>
    <p:sldId id="289" r:id="rId12"/>
    <p:sldId id="291" r:id="rId13"/>
    <p:sldId id="295" r:id="rId14"/>
    <p:sldId id="304" r:id="rId15"/>
    <p:sldId id="274" r:id="rId16"/>
    <p:sldId id="277" r:id="rId17"/>
    <p:sldId id="279" r:id="rId18"/>
    <p:sldId id="281" r:id="rId19"/>
    <p:sldId id="283" r:id="rId20"/>
    <p:sldId id="286" r:id="rId21"/>
    <p:sldId id="288" r:id="rId22"/>
    <p:sldId id="292" r:id="rId23"/>
    <p:sldId id="294" r:id="rId24"/>
    <p:sldId id="296" r:id="rId25"/>
    <p:sldId id="303" r:id="rId26"/>
    <p:sldId id="307" r:id="rId27"/>
    <p:sldId id="306" r:id="rId28"/>
    <p:sldId id="305" r:id="rId29"/>
    <p:sldId id="301" r:id="rId30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FFCCFF"/>
    <a:srgbClr val="D60093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FFFC6-DE42-4306-9093-EEB27AE3AF33}" type="datetimeFigureOut">
              <a:rPr lang="fr-FR" smtClean="0"/>
              <a:t>08/07/2019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8E358-F008-446D-9A97-40734B7C30F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445513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FFFC6-DE42-4306-9093-EEB27AE3AF33}" type="datetimeFigureOut">
              <a:rPr lang="fr-FR" smtClean="0"/>
              <a:t>08/07/2019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8E358-F008-446D-9A97-40734B7C30F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840697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FFFC6-DE42-4306-9093-EEB27AE3AF33}" type="datetimeFigureOut">
              <a:rPr lang="fr-FR" smtClean="0"/>
              <a:t>08/07/2019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8E358-F008-446D-9A97-40734B7C30F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874448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FFFC6-DE42-4306-9093-EEB27AE3AF33}" type="datetimeFigureOut">
              <a:rPr lang="fr-FR" smtClean="0"/>
              <a:t>08/07/2019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8E358-F008-446D-9A97-40734B7C30F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048717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FFFC6-DE42-4306-9093-EEB27AE3AF33}" type="datetimeFigureOut">
              <a:rPr lang="fr-FR" smtClean="0"/>
              <a:t>08/07/2019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8E358-F008-446D-9A97-40734B7C30F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88461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FFFC6-DE42-4306-9093-EEB27AE3AF33}" type="datetimeFigureOut">
              <a:rPr lang="fr-FR" smtClean="0"/>
              <a:t>08/07/2019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8E358-F008-446D-9A97-40734B7C30F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887948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FFFC6-DE42-4306-9093-EEB27AE3AF33}" type="datetimeFigureOut">
              <a:rPr lang="fr-FR" smtClean="0"/>
              <a:t>08/07/2019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8E358-F008-446D-9A97-40734B7C30F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991573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FFFC6-DE42-4306-9093-EEB27AE3AF33}" type="datetimeFigureOut">
              <a:rPr lang="fr-FR" smtClean="0"/>
              <a:t>08/07/2019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8E358-F008-446D-9A97-40734B7C30F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940785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FFFC6-DE42-4306-9093-EEB27AE3AF33}" type="datetimeFigureOut">
              <a:rPr lang="fr-FR" smtClean="0"/>
              <a:t>08/07/2019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8E358-F008-446D-9A97-40734B7C30F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902579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FFFC6-DE42-4306-9093-EEB27AE3AF33}" type="datetimeFigureOut">
              <a:rPr lang="fr-FR" smtClean="0"/>
              <a:t>08/07/2019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8E358-F008-446D-9A97-40734B7C30F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201011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FFFC6-DE42-4306-9093-EEB27AE3AF33}" type="datetimeFigureOut">
              <a:rPr lang="fr-FR" smtClean="0"/>
              <a:t>08/07/2019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8E358-F008-446D-9A97-40734B7C30F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352087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1FFFC6-DE42-4306-9093-EEB27AE3AF33}" type="datetimeFigureOut">
              <a:rPr lang="fr-FR" smtClean="0"/>
              <a:t>08/07/2019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18E358-F008-446D-9A97-40734B7C30F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806017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ctrTitle"/>
          </p:nvPr>
        </p:nvSpPr>
        <p:spPr>
          <a:xfrm>
            <a:off x="755576" y="1052736"/>
            <a:ext cx="7772400" cy="2592287"/>
          </a:xfrm>
          <a:prstGeom prst="roundRect">
            <a:avLst/>
          </a:prstGeom>
          <a:solidFill>
            <a:schemeClr val="bg1">
              <a:lumMod val="65000"/>
              <a:alpha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0000"/>
              </a:srgbClr>
            </a:outerShdw>
            <a:softEdge rad="127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90000"/>
          </a:bodyPr>
          <a:lstStyle/>
          <a:p>
            <a:pPr algn="ctr">
              <a:defRPr/>
            </a:pPr>
            <a:r>
              <a:rPr lang="fr-FR" sz="6000" b="1" cap="small" dirty="0" smtClean="0">
                <a:solidFill>
                  <a:srgbClr val="990099"/>
                </a:solidFill>
                <a:latin typeface="Georgia" pitchFamily="18" charset="0"/>
                <a:ea typeface="+mj-ea"/>
                <a:cs typeface="Arial" pitchFamily="34" charset="0"/>
              </a:rPr>
              <a:t>Bien vérifier ses résultats !</a:t>
            </a:r>
            <a:r>
              <a:rPr lang="fr-FR" sz="6600" b="1" cap="small" dirty="0">
                <a:solidFill>
                  <a:srgbClr val="990099"/>
                </a:solidFill>
                <a:latin typeface="Georgia" pitchFamily="18" charset="0"/>
                <a:ea typeface="+mj-ea"/>
                <a:cs typeface="Arial" pitchFamily="34" charset="0"/>
              </a:rPr>
              <a:t/>
            </a:r>
            <a:br>
              <a:rPr lang="fr-FR" sz="6600" b="1" cap="small" dirty="0">
                <a:solidFill>
                  <a:srgbClr val="990099"/>
                </a:solidFill>
                <a:latin typeface="Georgia" pitchFamily="18" charset="0"/>
                <a:ea typeface="+mj-ea"/>
                <a:cs typeface="Arial" pitchFamily="34" charset="0"/>
              </a:rPr>
            </a:br>
            <a:r>
              <a:rPr lang="fr-FR" sz="6000" b="1" cap="small">
                <a:solidFill>
                  <a:srgbClr val="990099"/>
                </a:solidFill>
                <a:latin typeface="Georgia" pitchFamily="18" charset="0"/>
                <a:ea typeface="+mj-ea"/>
                <a:cs typeface="Arial" pitchFamily="34" charset="0"/>
              </a:rPr>
              <a:t>Série </a:t>
            </a:r>
            <a:r>
              <a:rPr lang="fr-FR" sz="6000" b="1" cap="small" dirty="0">
                <a:solidFill>
                  <a:srgbClr val="990099"/>
                </a:solidFill>
                <a:latin typeface="Georgia" pitchFamily="18" charset="0"/>
                <a:ea typeface="+mj-ea"/>
                <a:cs typeface="Arial" pitchFamily="34" charset="0"/>
              </a:rPr>
              <a:t>3</a:t>
            </a:r>
            <a:endParaRPr lang="fr-FR" sz="6000" dirty="0">
              <a:solidFill>
                <a:srgbClr val="990099"/>
              </a:solidFill>
            </a:endParaRPr>
          </a:p>
        </p:txBody>
      </p:sp>
      <p:sp>
        <p:nvSpPr>
          <p:cNvPr id="5" name="Sous-titre 2"/>
          <p:cNvSpPr>
            <a:spLocks noGrp="1"/>
          </p:cNvSpPr>
          <p:nvPr>
            <p:ph type="subTitle" idx="1"/>
          </p:nvPr>
        </p:nvSpPr>
        <p:spPr>
          <a:xfrm>
            <a:off x="0" y="4412704"/>
            <a:ext cx="9144000" cy="1752600"/>
          </a:xfrm>
        </p:spPr>
        <p:txBody>
          <a:bodyPr/>
          <a:lstStyle/>
          <a:p>
            <a:r>
              <a:rPr lang="fr-FR" sz="2800" dirty="0">
                <a:latin typeface="Calibri" panose="020F0502020204030204" pitchFamily="34" charset="0"/>
                <a:cs typeface="Calibri" panose="020F0502020204030204" pitchFamily="34" charset="0"/>
              </a:rPr>
              <a:t>Activités mentales et </a:t>
            </a:r>
            <a:r>
              <a:rPr lang="fr-FR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automatismes en classe de première </a:t>
            </a:r>
            <a:endParaRPr lang="fr-FR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fr-FR" sz="2800" dirty="0">
                <a:latin typeface="Calibri" panose="020F0502020204030204" pitchFamily="34" charset="0"/>
                <a:cs typeface="Calibri" panose="020F0502020204030204" pitchFamily="34" charset="0"/>
              </a:rPr>
              <a:t>IREM de </a:t>
            </a:r>
            <a:r>
              <a:rPr lang="fr-FR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Clermont-Ferrand</a:t>
            </a:r>
            <a:endParaRPr lang="fr-FR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79900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0" y="1600201"/>
                <a:ext cx="9144000" cy="4493096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fr-FR" dirty="0" smtClean="0"/>
                  <a:t>   </a:t>
                </a:r>
              </a:p>
              <a:p>
                <a:pPr marL="0" indent="0" algn="ctr">
                  <a:buNone/>
                </a:pPr>
                <a:endParaRPr lang="fr-FR" sz="4800" dirty="0" smtClean="0">
                  <a:latin typeface="Cambria" panose="02040503050406030204" pitchFamily="18" charset="0"/>
                  <a:ea typeface="Cambria" panose="02040503050406030204" pitchFamily="18" charset="0"/>
                </a:endParaRPr>
              </a:p>
              <a:p>
                <a:pPr marL="0" indent="0" algn="ctr">
                  <a:buNone/>
                </a:pPr>
                <a:r>
                  <a:rPr lang="fr-FR" sz="48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La moyenne des trois nombres</a:t>
                </a:r>
              </a:p>
              <a:p>
                <a:pPr marL="0" indent="0" algn="ctr">
                  <a:buNone/>
                </a:pPr>
                <a:r>
                  <a:rPr lang="fr-FR" sz="48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5400" i="1" smtClean="0">
                            <a:latin typeface="Cambria Math"/>
                            <a:ea typeface="Cambria" panose="02040503050406030204" pitchFamily="18" charset="0"/>
                          </a:rPr>
                        </m:ctrlPr>
                      </m:fPr>
                      <m:num>
                        <m:r>
                          <a:rPr lang="fr-FR" sz="5400" b="0" i="1" smtClean="0">
                            <a:latin typeface="Cambria Math"/>
                            <a:ea typeface="Cambria" panose="02040503050406030204" pitchFamily="18" charset="0"/>
                          </a:rPr>
                          <m:t>10</m:t>
                        </m:r>
                      </m:num>
                      <m:den>
                        <m:r>
                          <a:rPr lang="fr-FR" sz="5400" b="0" i="1" smtClean="0">
                            <a:latin typeface="Cambria Math"/>
                            <a:ea typeface="Cambria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fr-FR" sz="48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fr-FR" sz="5400" i="1" smtClean="0">
                        <a:latin typeface="Cambria Math"/>
                        <a:ea typeface="Cambria Math"/>
                      </a:rPr>
                      <m:t>𝜋</m:t>
                    </m:r>
                  </m:oMath>
                </a14:m>
                <a:r>
                  <a:rPr lang="fr-FR" sz="5400" dirty="0" smtClean="0"/>
                  <a:t> </a:t>
                </a:r>
                <a:r>
                  <a:rPr lang="fr-FR" sz="4800" dirty="0" smtClean="0"/>
                  <a:t>et </a:t>
                </a:r>
                <a14:m>
                  <m:oMath xmlns:m="http://schemas.openxmlformats.org/officeDocument/2006/math">
                    <m:r>
                      <a:rPr lang="fr-FR" sz="4800" b="0" i="1" smtClean="0">
                        <a:latin typeface="Cambria Math"/>
                      </a:rPr>
                      <m:t>2</m:t>
                    </m:r>
                    <m:rad>
                      <m:radPr>
                        <m:degHide m:val="on"/>
                        <m:ctrlPr>
                          <a:rPr lang="fr-FR" sz="4800" b="0" i="1" smtClean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fr-FR" sz="4800" b="0" i="1" smtClean="0">
                            <a:latin typeface="Cambria Math"/>
                          </a:rPr>
                          <m:t>3</m:t>
                        </m:r>
                      </m:e>
                    </m:rad>
                  </m:oMath>
                </a14:m>
                <a:r>
                  <a:rPr lang="fr-FR" sz="4800" dirty="0" smtClean="0"/>
                  <a:t> est supérieure à 4.</a:t>
                </a:r>
                <a:endParaRPr lang="fr-FR" sz="4800" dirty="0"/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0" y="1600201"/>
                <a:ext cx="9144000" cy="4493096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0" y="384473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fr-FR" sz="5400" b="1" dirty="0" smtClean="0">
                <a:latin typeface="Cambria" panose="02040503050406030204" pitchFamily="18" charset="0"/>
                <a:cs typeface="Arial" panose="020B0604020202020204" pitchFamily="34" charset="0"/>
              </a:rPr>
              <a:t>N°6</a:t>
            </a:r>
            <a:endParaRPr lang="fr-FR" sz="5400" b="1" dirty="0">
              <a:latin typeface="Cambria" panose="020405030504060302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2034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0" y="1600201"/>
                <a:ext cx="9144000" cy="4493096"/>
              </a:xfrm>
            </p:spPr>
            <p:txBody>
              <a:bodyPr>
                <a:normAutofit lnSpcReduction="10000"/>
              </a:bodyPr>
              <a:lstStyle/>
              <a:p>
                <a:pPr marL="0" indent="0">
                  <a:buNone/>
                </a:pPr>
                <a:r>
                  <a:rPr lang="fr-FR" dirty="0" smtClean="0"/>
                  <a:t>   </a:t>
                </a:r>
              </a:p>
              <a:p>
                <a:pPr marL="0" indent="0" algn="ctr">
                  <a:buNone/>
                </a:pPr>
                <a:endParaRPr lang="fr-FR" sz="4800" dirty="0" smtClean="0">
                  <a:latin typeface="Cambria" panose="02040503050406030204" pitchFamily="18" charset="0"/>
                  <a:ea typeface="Cambria" panose="02040503050406030204" pitchFamily="18" charset="0"/>
                </a:endParaRPr>
              </a:p>
              <a:p>
                <a:pPr marL="0" indent="0" algn="ctr">
                  <a:buNone/>
                </a:pPr>
                <a:r>
                  <a:rPr lang="fr-FR" sz="4400" dirty="0" smtClean="0">
                    <a:solidFill>
                      <a:srgbClr val="990099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Soit </a:t>
                </a:r>
                <a14:m>
                  <m:oMath xmlns:m="http://schemas.openxmlformats.org/officeDocument/2006/math">
                    <m:r>
                      <a:rPr lang="fr-FR" sz="4400" b="0" i="1" smtClean="0">
                        <a:solidFill>
                          <a:srgbClr val="990099"/>
                        </a:solidFill>
                        <a:latin typeface="Cambria Math"/>
                        <a:ea typeface="Cambria" panose="02040503050406030204" pitchFamily="18" charset="0"/>
                      </a:rPr>
                      <m:t>𝑓</m:t>
                    </m:r>
                  </m:oMath>
                </a14:m>
                <a:r>
                  <a:rPr lang="fr-FR" sz="4400" dirty="0" smtClean="0">
                    <a:solidFill>
                      <a:srgbClr val="990099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la fonction définie par</a:t>
                </a: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r>
                      <a:rPr lang="fr-FR" sz="4400" b="0" i="1" smtClean="0">
                        <a:solidFill>
                          <a:srgbClr val="990099"/>
                        </a:solidFill>
                        <a:latin typeface="Cambria Math"/>
                        <a:ea typeface="Cambria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fr-FR" sz="4400" b="0" i="1" smtClean="0">
                            <a:solidFill>
                              <a:srgbClr val="990099"/>
                            </a:solidFill>
                            <a:latin typeface="Cambria Math"/>
                            <a:ea typeface="Cambria" panose="02040503050406030204" pitchFamily="18" charset="0"/>
                          </a:rPr>
                        </m:ctrlPr>
                      </m:dPr>
                      <m:e>
                        <m:r>
                          <a:rPr lang="fr-FR" sz="4400" b="0" i="1" smtClean="0">
                            <a:solidFill>
                              <a:srgbClr val="990099"/>
                            </a:solidFill>
                            <a:latin typeface="Cambria Math"/>
                            <a:ea typeface="Cambria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fr-FR" sz="4400" b="0" i="1" smtClean="0">
                        <a:solidFill>
                          <a:srgbClr val="990099"/>
                        </a:solidFill>
                        <a:latin typeface="Cambria Math"/>
                        <a:ea typeface="Cambria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fr-FR" sz="4400" b="0" i="1" smtClean="0">
                            <a:solidFill>
                              <a:srgbClr val="990099"/>
                            </a:solidFill>
                            <a:latin typeface="Cambria Math"/>
                            <a:ea typeface="Cambria" panose="02040503050406030204" pitchFamily="18" charset="0"/>
                          </a:rPr>
                        </m:ctrlPr>
                      </m:fPr>
                      <m:num>
                        <m:r>
                          <a:rPr lang="fr-FR" sz="4400" b="0" i="1" smtClean="0">
                            <a:solidFill>
                              <a:srgbClr val="990099"/>
                            </a:solidFill>
                            <a:latin typeface="Cambria Math"/>
                            <a:ea typeface="Cambria" panose="02040503050406030204" pitchFamily="18" charset="0"/>
                          </a:rPr>
                          <m:t>2</m:t>
                        </m:r>
                        <m:r>
                          <a:rPr lang="fr-FR" sz="4400" b="0" i="1" smtClean="0">
                            <a:solidFill>
                              <a:srgbClr val="990099"/>
                            </a:solidFill>
                            <a:latin typeface="Cambria Math"/>
                            <a:ea typeface="Cambria" panose="02040503050406030204" pitchFamily="18" charset="0"/>
                          </a:rPr>
                          <m:t>𝑥</m:t>
                        </m:r>
                        <m:r>
                          <a:rPr lang="fr-FR" sz="4400" b="0" i="1" smtClean="0">
                            <a:solidFill>
                              <a:srgbClr val="990099"/>
                            </a:solidFill>
                            <a:latin typeface="Cambria Math"/>
                            <a:ea typeface="Cambria" panose="02040503050406030204" pitchFamily="18" charset="0"/>
                          </a:rPr>
                          <m:t>+1</m:t>
                        </m:r>
                      </m:num>
                      <m:den>
                        <m:r>
                          <a:rPr lang="fr-FR" sz="4400" b="0" i="1" smtClean="0">
                            <a:solidFill>
                              <a:srgbClr val="990099"/>
                            </a:solidFill>
                            <a:latin typeface="Cambria Math"/>
                            <a:ea typeface="Cambria" panose="02040503050406030204" pitchFamily="18" charset="0"/>
                          </a:rPr>
                          <m:t>5</m:t>
                        </m:r>
                        <m:r>
                          <a:rPr lang="fr-FR" sz="4400" b="0" i="1" smtClean="0">
                            <a:solidFill>
                              <a:srgbClr val="990099"/>
                            </a:solidFill>
                            <a:latin typeface="Cambria Math"/>
                            <a:ea typeface="Cambria" panose="02040503050406030204" pitchFamily="18" charset="0"/>
                          </a:rPr>
                          <m:t>𝑥</m:t>
                        </m:r>
                        <m:r>
                          <a:rPr lang="fr-FR" sz="4400" b="0" i="1" smtClean="0">
                            <a:solidFill>
                              <a:srgbClr val="990099"/>
                            </a:solidFill>
                            <a:latin typeface="Cambria Math"/>
                            <a:ea typeface="Cambria" panose="02040503050406030204" pitchFamily="18" charset="0"/>
                          </a:rPr>
                          <m:t>+10</m:t>
                        </m:r>
                      </m:den>
                    </m:f>
                  </m:oMath>
                </a14:m>
                <a:r>
                  <a:rPr lang="fr-FR" sz="4400" dirty="0" smtClean="0">
                    <a:solidFill>
                      <a:srgbClr val="990099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 pour </a:t>
                </a:r>
                <a14:m>
                  <m:oMath xmlns:m="http://schemas.openxmlformats.org/officeDocument/2006/math">
                    <m:r>
                      <a:rPr lang="fr-FR" sz="4400" b="0" i="1" smtClean="0">
                        <a:solidFill>
                          <a:srgbClr val="990099"/>
                        </a:solidFill>
                        <a:latin typeface="Cambria Math"/>
                        <a:ea typeface="Cambria" panose="02040503050406030204" pitchFamily="18" charset="0"/>
                      </a:rPr>
                      <m:t>𝑥</m:t>
                    </m:r>
                    <m:r>
                      <a:rPr lang="fr-FR" sz="4400" b="0" i="1" smtClean="0">
                        <a:solidFill>
                          <a:srgbClr val="990099"/>
                        </a:solidFill>
                        <a:latin typeface="Cambria Math"/>
                        <a:ea typeface="Cambria Math"/>
                      </a:rPr>
                      <m:t>≠−2.</m:t>
                    </m:r>
                  </m:oMath>
                </a14:m>
                <a:endParaRPr lang="fr-FR" sz="4400" dirty="0" smtClean="0">
                  <a:solidFill>
                    <a:srgbClr val="990099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  <a:p>
                <a:pPr marL="0" indent="0" algn="ctr">
                  <a:buNone/>
                </a:pPr>
                <a:r>
                  <a:rPr lang="fr-FR" sz="44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L’antécédent de 0 est </a:t>
                </a:r>
                <a14:m>
                  <m:oMath xmlns:m="http://schemas.openxmlformats.org/officeDocument/2006/math">
                    <m:r>
                      <a:rPr lang="fr-FR" sz="4400" b="0" i="1" smtClean="0">
                        <a:latin typeface="Cambria Math"/>
                        <a:ea typeface="Cambria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fr-FR" sz="4400" b="0" i="1" smtClean="0">
                            <a:latin typeface="Cambria Math"/>
                            <a:ea typeface="Cambria" panose="02040503050406030204" pitchFamily="18" charset="0"/>
                          </a:rPr>
                        </m:ctrlPr>
                      </m:fPr>
                      <m:num>
                        <m:r>
                          <a:rPr lang="fr-FR" sz="4400" b="0" i="1" smtClean="0">
                            <a:latin typeface="Cambria Math"/>
                            <a:ea typeface="Cambria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fr-FR" sz="4400" b="0" i="1" smtClean="0">
                            <a:latin typeface="Cambria Math"/>
                            <a:ea typeface="Cambria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fr-FR" sz="4400" dirty="0" smtClean="0"/>
                  <a:t> .</a:t>
                </a:r>
                <a:endParaRPr lang="fr-FR" sz="4400" dirty="0"/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0" y="1600201"/>
                <a:ext cx="9144000" cy="4493096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0" y="384473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fr-FR" sz="5400" b="1" dirty="0" smtClean="0">
                <a:latin typeface="Cambria" panose="02040503050406030204" pitchFamily="18" charset="0"/>
                <a:cs typeface="Arial" panose="020B0604020202020204" pitchFamily="34" charset="0"/>
              </a:rPr>
              <a:t>N°7</a:t>
            </a:r>
            <a:endParaRPr lang="fr-FR" sz="5400" b="1" dirty="0">
              <a:latin typeface="Cambria" panose="020405030504060302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4095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0" y="1600201"/>
                <a:ext cx="9144000" cy="4493096"/>
              </a:xfrm>
            </p:spPr>
            <p:txBody>
              <a:bodyPr>
                <a:normAutofit lnSpcReduction="10000"/>
              </a:bodyPr>
              <a:lstStyle/>
              <a:p>
                <a:pPr marL="0" indent="0">
                  <a:buNone/>
                </a:pPr>
                <a:r>
                  <a:rPr lang="fr-FR" dirty="0" smtClean="0"/>
                  <a:t>   </a:t>
                </a:r>
              </a:p>
              <a:p>
                <a:pPr marL="0" indent="0" algn="ctr">
                  <a:buNone/>
                </a:pPr>
                <a:endParaRPr lang="fr-FR" sz="4800" dirty="0" smtClean="0">
                  <a:latin typeface="Cambria" panose="02040503050406030204" pitchFamily="18" charset="0"/>
                  <a:ea typeface="Cambria" panose="02040503050406030204" pitchFamily="18" charset="0"/>
                </a:endParaRPr>
              </a:p>
              <a:p>
                <a:pPr marL="0" indent="0" algn="ctr">
                  <a:buNone/>
                </a:pPr>
                <a:r>
                  <a:rPr lang="fr-FR" sz="4400" dirty="0" smtClean="0">
                    <a:solidFill>
                      <a:srgbClr val="990099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Soit </a:t>
                </a:r>
                <a14:m>
                  <m:oMath xmlns:m="http://schemas.openxmlformats.org/officeDocument/2006/math">
                    <m:r>
                      <a:rPr lang="fr-FR" sz="4400" b="0" i="1" smtClean="0">
                        <a:solidFill>
                          <a:srgbClr val="990099"/>
                        </a:solidFill>
                        <a:latin typeface="Cambria Math"/>
                        <a:ea typeface="Cambria" panose="02040503050406030204" pitchFamily="18" charset="0"/>
                      </a:rPr>
                      <m:t>𝑓</m:t>
                    </m:r>
                  </m:oMath>
                </a14:m>
                <a:r>
                  <a:rPr lang="fr-FR" sz="4400" dirty="0" smtClean="0">
                    <a:solidFill>
                      <a:srgbClr val="990099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la fonction définie par</a:t>
                </a: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r>
                      <a:rPr lang="fr-FR" sz="4400" b="0" i="1" smtClean="0">
                        <a:solidFill>
                          <a:srgbClr val="990099"/>
                        </a:solidFill>
                        <a:latin typeface="Cambria Math"/>
                        <a:ea typeface="Cambria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fr-FR" sz="4400" b="0" i="1" smtClean="0">
                            <a:solidFill>
                              <a:srgbClr val="990099"/>
                            </a:solidFill>
                            <a:latin typeface="Cambria Math"/>
                            <a:ea typeface="Cambria" panose="02040503050406030204" pitchFamily="18" charset="0"/>
                          </a:rPr>
                        </m:ctrlPr>
                      </m:dPr>
                      <m:e>
                        <m:r>
                          <a:rPr lang="fr-FR" sz="4400" b="0" i="1" smtClean="0">
                            <a:solidFill>
                              <a:srgbClr val="990099"/>
                            </a:solidFill>
                            <a:latin typeface="Cambria Math"/>
                            <a:ea typeface="Cambria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fr-FR" sz="4400" b="0" i="1" smtClean="0">
                        <a:solidFill>
                          <a:srgbClr val="990099"/>
                        </a:solidFill>
                        <a:latin typeface="Cambria Math"/>
                        <a:ea typeface="Cambria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fr-FR" sz="4400" b="0" i="1" smtClean="0">
                            <a:solidFill>
                              <a:srgbClr val="990099"/>
                            </a:solidFill>
                            <a:latin typeface="Cambria Math"/>
                            <a:ea typeface="Cambria" panose="02040503050406030204" pitchFamily="18" charset="0"/>
                          </a:rPr>
                        </m:ctrlPr>
                      </m:fPr>
                      <m:num>
                        <m:r>
                          <a:rPr lang="fr-FR" sz="4400" b="0" i="1" smtClean="0">
                            <a:solidFill>
                              <a:srgbClr val="990099"/>
                            </a:solidFill>
                            <a:latin typeface="Cambria Math"/>
                            <a:ea typeface="Cambria" panose="02040503050406030204" pitchFamily="18" charset="0"/>
                          </a:rPr>
                          <m:t>2</m:t>
                        </m:r>
                        <m:r>
                          <a:rPr lang="fr-FR" sz="4400" b="0" i="1" smtClean="0">
                            <a:solidFill>
                              <a:srgbClr val="990099"/>
                            </a:solidFill>
                            <a:latin typeface="Cambria Math"/>
                            <a:ea typeface="Cambria" panose="02040503050406030204" pitchFamily="18" charset="0"/>
                          </a:rPr>
                          <m:t>𝑥</m:t>
                        </m:r>
                        <m:r>
                          <a:rPr lang="fr-FR" sz="4400" b="0" i="1" smtClean="0">
                            <a:solidFill>
                              <a:srgbClr val="990099"/>
                            </a:solidFill>
                            <a:latin typeface="Cambria Math"/>
                            <a:ea typeface="Cambria" panose="02040503050406030204" pitchFamily="18" charset="0"/>
                          </a:rPr>
                          <m:t>+1</m:t>
                        </m:r>
                      </m:num>
                      <m:den>
                        <m:r>
                          <a:rPr lang="fr-FR" sz="4400" b="0" i="1" smtClean="0">
                            <a:solidFill>
                              <a:srgbClr val="990099"/>
                            </a:solidFill>
                            <a:latin typeface="Cambria Math"/>
                            <a:ea typeface="Cambria" panose="02040503050406030204" pitchFamily="18" charset="0"/>
                          </a:rPr>
                          <m:t>5</m:t>
                        </m:r>
                        <m:r>
                          <a:rPr lang="fr-FR" sz="4400" b="0" i="1" smtClean="0">
                            <a:solidFill>
                              <a:srgbClr val="990099"/>
                            </a:solidFill>
                            <a:latin typeface="Cambria Math"/>
                            <a:ea typeface="Cambria" panose="02040503050406030204" pitchFamily="18" charset="0"/>
                          </a:rPr>
                          <m:t>𝑥</m:t>
                        </m:r>
                        <m:r>
                          <a:rPr lang="fr-FR" sz="4400" b="0" i="1" smtClean="0">
                            <a:solidFill>
                              <a:srgbClr val="990099"/>
                            </a:solidFill>
                            <a:latin typeface="Cambria Math"/>
                            <a:ea typeface="Cambria" panose="02040503050406030204" pitchFamily="18" charset="0"/>
                          </a:rPr>
                          <m:t>+10</m:t>
                        </m:r>
                      </m:den>
                    </m:f>
                  </m:oMath>
                </a14:m>
                <a:r>
                  <a:rPr lang="fr-FR" sz="4400" dirty="0" smtClean="0">
                    <a:solidFill>
                      <a:srgbClr val="990099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 pour </a:t>
                </a:r>
                <a14:m>
                  <m:oMath xmlns:m="http://schemas.openxmlformats.org/officeDocument/2006/math">
                    <m:r>
                      <a:rPr lang="fr-FR" sz="4400" b="0" i="1" smtClean="0">
                        <a:solidFill>
                          <a:srgbClr val="990099"/>
                        </a:solidFill>
                        <a:latin typeface="Cambria Math"/>
                        <a:ea typeface="Cambria" panose="02040503050406030204" pitchFamily="18" charset="0"/>
                      </a:rPr>
                      <m:t>𝑥</m:t>
                    </m:r>
                    <m:r>
                      <a:rPr lang="fr-FR" sz="4400" b="0" i="1" smtClean="0">
                        <a:solidFill>
                          <a:srgbClr val="990099"/>
                        </a:solidFill>
                        <a:latin typeface="Cambria Math"/>
                        <a:ea typeface="Cambria Math"/>
                      </a:rPr>
                      <m:t>≠−2.</m:t>
                    </m:r>
                  </m:oMath>
                </a14:m>
                <a:endParaRPr lang="fr-FR" sz="4400" dirty="0" smtClean="0">
                  <a:solidFill>
                    <a:srgbClr val="990099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  <a:p>
                <a:pPr marL="0" indent="0" algn="ctr">
                  <a:buNone/>
                </a:pPr>
                <a:r>
                  <a:rPr lang="fr-FR" sz="44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Pour tout réel </a:t>
                </a:r>
                <a14:m>
                  <m:oMath xmlns:m="http://schemas.openxmlformats.org/officeDocument/2006/math">
                    <m:r>
                      <a:rPr lang="fr-FR" sz="4400" b="0" i="1" smtClean="0">
                        <a:latin typeface="Cambria Math"/>
                        <a:ea typeface="Cambria" panose="02040503050406030204" pitchFamily="18" charset="0"/>
                      </a:rPr>
                      <m:t>𝑥</m:t>
                    </m:r>
                    <m:r>
                      <a:rPr lang="fr-FR" sz="4400" b="0" i="1" smtClean="0">
                        <a:latin typeface="Cambria Math"/>
                        <a:ea typeface="Cambria Math"/>
                      </a:rPr>
                      <m:t>≠−2, </m:t>
                    </m:r>
                    <m:sSup>
                      <m:sSupPr>
                        <m:ctrlPr>
                          <a:rPr lang="fr-FR" sz="4400" b="0" i="1" smtClean="0"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fr-FR" sz="4400" b="0" i="1" smtClean="0">
                            <a:latin typeface="Cambria Math"/>
                            <a:ea typeface="Cambria Math"/>
                          </a:rPr>
                          <m:t>𝑓</m:t>
                        </m:r>
                      </m:e>
                      <m:sup>
                        <m:r>
                          <a:rPr lang="fr-FR" sz="4400" b="0" i="1" smtClean="0">
                            <a:latin typeface="Cambria Math"/>
                            <a:ea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4400" b="0" i="1" smtClean="0"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fr-FR" sz="4400" b="0" i="1" smtClean="0">
                            <a:latin typeface="Cambria Math"/>
                            <a:ea typeface="Cambria Math"/>
                          </a:rPr>
                          <m:t>𝑥</m:t>
                        </m:r>
                      </m:e>
                    </m:d>
                    <m:r>
                      <a:rPr lang="fr-FR" sz="4400" b="0" i="1" smtClean="0">
                        <a:latin typeface="Cambria Math"/>
                        <a:ea typeface="Cambria Math"/>
                      </a:rPr>
                      <m:t>=</m:t>
                    </m:r>
                    <m:f>
                      <m:fPr>
                        <m:ctrlPr>
                          <a:rPr lang="fr-FR" sz="4400" b="0" i="1" smtClean="0"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r>
                          <a:rPr lang="fr-FR" sz="4400" b="0" i="1" smtClean="0">
                            <a:latin typeface="Cambria Math"/>
                            <a:ea typeface="Cambria Math"/>
                          </a:rPr>
                          <m:t>2</m:t>
                        </m:r>
                      </m:num>
                      <m:den>
                        <m:r>
                          <a:rPr lang="fr-FR" sz="4400" b="0" i="1" smtClean="0">
                            <a:latin typeface="Cambria Math"/>
                            <a:ea typeface="Cambria Math"/>
                          </a:rPr>
                          <m:t>5</m:t>
                        </m:r>
                      </m:den>
                    </m:f>
                  </m:oMath>
                </a14:m>
                <a:r>
                  <a:rPr lang="fr-FR" sz="4400" dirty="0" smtClean="0"/>
                  <a:t>.</a:t>
                </a:r>
                <a:endParaRPr lang="fr-FR" sz="4400" dirty="0"/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0" y="1600201"/>
                <a:ext cx="9144000" cy="4493096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0" y="384473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fr-FR" sz="5400" b="1" dirty="0" smtClean="0">
                <a:latin typeface="Cambria" panose="02040503050406030204" pitchFamily="18" charset="0"/>
                <a:cs typeface="Arial" panose="020B0604020202020204" pitchFamily="34" charset="0"/>
              </a:rPr>
              <a:t>N°8</a:t>
            </a:r>
            <a:endParaRPr lang="fr-FR" sz="5400" b="1" dirty="0">
              <a:latin typeface="Cambria" panose="020405030504060302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0419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0" y="1600201"/>
                <a:ext cx="9144000" cy="4493096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fr-FR" dirty="0" smtClean="0"/>
                  <a:t>   </a:t>
                </a:r>
              </a:p>
              <a:p>
                <a:pPr marL="0" indent="0" algn="ctr">
                  <a:buNone/>
                </a:pPr>
                <a:r>
                  <a:rPr lang="fr-FR" dirty="0"/>
                  <a:t> </a:t>
                </a:r>
                <a:r>
                  <a:rPr lang="fr-FR" dirty="0" smtClean="0"/>
                  <a:t>  </a:t>
                </a:r>
              </a:p>
              <a:p>
                <a:pPr marL="0" indent="0" algn="ctr">
                  <a:buNone/>
                </a:pPr>
                <a:endParaRPr lang="fr-FR" sz="2400" b="0" i="1" dirty="0" smtClean="0">
                  <a:latin typeface="Cambria Math"/>
                  <a:ea typeface="Cambria" panose="02040503050406030204" pitchFamily="18" charset="0"/>
                </a:endParaRPr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5400" b="0" i="1" smtClean="0">
                          <a:latin typeface="Cambria Math"/>
                          <a:ea typeface="Cambria" panose="02040503050406030204" pitchFamily="18" charset="0"/>
                        </a:rPr>
                        <m:t>𝑐𝑜𝑠</m:t>
                      </m:r>
                      <m:d>
                        <m:dPr>
                          <m:ctrlPr>
                            <a:rPr lang="fr-FR" sz="5400" b="0" i="1" smtClean="0">
                              <a:latin typeface="Cambria Math"/>
                              <a:ea typeface="Cambria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fr-FR" sz="5400" b="0" i="1" smtClean="0">
                                  <a:latin typeface="Cambria Math"/>
                                  <a:ea typeface="Cambria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fr-FR" sz="5400" b="0" i="1" smtClean="0">
                                  <a:latin typeface="Cambria Math"/>
                                  <a:ea typeface="Cambria Math"/>
                                </a:rPr>
                                <m:t>𝜋</m:t>
                              </m:r>
                            </m:num>
                            <m:den>
                              <m:r>
                                <a:rPr lang="fr-FR" sz="5400" b="0" i="1" smtClean="0">
                                  <a:latin typeface="Cambria Math"/>
                                  <a:ea typeface="Cambria" panose="02040503050406030204" pitchFamily="18" charset="0"/>
                                </a:rPr>
                                <m:t>4</m:t>
                              </m:r>
                            </m:den>
                          </m:f>
                        </m:e>
                      </m:d>
                      <m:r>
                        <a:rPr lang="fr-FR" sz="5400" b="0" i="1" smtClean="0">
                          <a:latin typeface="Cambria Math"/>
                          <a:ea typeface="Cambria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5400" b="0" i="1" smtClean="0">
                              <a:latin typeface="Cambria Math"/>
                              <a:ea typeface="Cambria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5400" b="0" i="1" smtClean="0">
                              <a:latin typeface="Cambria Math"/>
                              <a:ea typeface="Cambria" panose="02040503050406030204" pitchFamily="18" charset="0"/>
                            </a:rPr>
                            <m:t>2</m:t>
                          </m:r>
                        </m:num>
                        <m:den>
                          <m:rad>
                            <m:radPr>
                              <m:degHide m:val="on"/>
                              <m:ctrlPr>
                                <a:rPr lang="fr-FR" sz="5400" b="0" i="1" smtClean="0">
                                  <a:latin typeface="Cambria Math"/>
                                  <a:ea typeface="Cambria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fr-FR" sz="5400" b="0" i="1" smtClean="0">
                                  <a:latin typeface="Cambria Math"/>
                                  <a:ea typeface="Cambria" panose="02040503050406030204" pitchFamily="18" charset="0"/>
                                </a:rPr>
                                <m:t>2</m:t>
                              </m:r>
                            </m:e>
                          </m:rad>
                        </m:den>
                      </m:f>
                    </m:oMath>
                  </m:oMathPara>
                </a14:m>
                <a:endParaRPr lang="fr-FR" sz="5400" dirty="0"/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0" y="1600201"/>
                <a:ext cx="9144000" cy="4493096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0" y="384473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fr-FR" sz="5400" b="1" dirty="0" smtClean="0">
                <a:latin typeface="Cambria" panose="02040503050406030204" pitchFamily="18" charset="0"/>
                <a:cs typeface="Arial" panose="020B0604020202020204" pitchFamily="34" charset="0"/>
              </a:rPr>
              <a:t>N°9</a:t>
            </a:r>
            <a:endParaRPr lang="fr-FR" sz="5400" b="1" dirty="0">
              <a:latin typeface="Cambria" panose="020405030504060302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8816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0" y="1600201"/>
                <a:ext cx="9144000" cy="4493096"/>
              </a:xfrm>
            </p:spPr>
            <p:txBody>
              <a:bodyPr>
                <a:normAutofit fontScale="55000" lnSpcReduction="20000"/>
              </a:bodyPr>
              <a:lstStyle/>
              <a:p>
                <a:pPr marL="0" indent="0">
                  <a:buNone/>
                </a:pPr>
                <a:r>
                  <a:rPr lang="fr-FR" dirty="0" smtClean="0"/>
                  <a:t>   </a:t>
                </a:r>
              </a:p>
              <a:p>
                <a:pPr marL="0" indent="0" algn="ctr">
                  <a:buNone/>
                </a:pPr>
                <a:r>
                  <a:rPr lang="fr-FR" sz="4800" dirty="0" smtClean="0">
                    <a:ea typeface="Cambria" panose="02040503050406030204" pitchFamily="18" charset="0"/>
                  </a:rPr>
                  <a:t>                 </a:t>
                </a:r>
              </a:p>
              <a:p>
                <a:pPr marL="0" indent="0" algn="ctr">
                  <a:buNone/>
                </a:pPr>
                <a:r>
                  <a:rPr lang="fr-FR" sz="4800" dirty="0">
                    <a:ea typeface="Cambria" panose="02040503050406030204" pitchFamily="18" charset="0"/>
                  </a:rPr>
                  <a:t> </a:t>
                </a:r>
                <a:r>
                  <a:rPr lang="fr-FR" sz="4800" dirty="0" smtClean="0">
                    <a:ea typeface="Cambria" panose="02040503050406030204" pitchFamily="18" charset="0"/>
                  </a:rPr>
                  <a:t>               </a:t>
                </a:r>
              </a:p>
              <a:p>
                <a:pPr marL="0" indent="0" algn="ctr">
                  <a:buNone/>
                </a:pPr>
                <a:endParaRPr lang="fr-FR" sz="8600" dirty="0">
                  <a:ea typeface="Cambria" panose="02040503050406030204" pitchFamily="18" charset="0"/>
                </a:endParaRPr>
              </a:p>
              <a:p>
                <a:pPr marL="0" indent="0" algn="ctr">
                  <a:buNone/>
                </a:pPr>
                <a:r>
                  <a:rPr lang="fr-FR" sz="6900" dirty="0" smtClean="0">
                    <a:ea typeface="Cambria" panose="02040503050406030204" pitchFamily="18" charset="0"/>
                  </a:rPr>
                  <a:t>                      </a:t>
                </a:r>
              </a:p>
              <a:p>
                <a:pPr marL="0" indent="0" algn="ctr">
                  <a:buNone/>
                </a:pPr>
                <a:r>
                  <a:rPr lang="fr-FR" sz="8600" dirty="0" smtClean="0">
                    <a:ea typeface="Cambria" panose="02040503050406030204" pitchFamily="18" charset="0"/>
                  </a:rPr>
                  <a:t>                </a:t>
                </a:r>
                <a:r>
                  <a:rPr lang="fr-FR" sz="8700" dirty="0" smtClean="0">
                    <a:ea typeface="Cambria" panose="02040503050406030204" pitchFamily="18" charset="0"/>
                  </a:rPr>
                  <a:t>Donc  </a:t>
                </a:r>
                <a14:m>
                  <m:oMath xmlns:m="http://schemas.openxmlformats.org/officeDocument/2006/math">
                    <m:r>
                      <a:rPr lang="fr-FR" sz="8700" i="1">
                        <a:latin typeface="Cambria Math"/>
                        <a:ea typeface="Cambria" panose="02040503050406030204" pitchFamily="18" charset="0"/>
                      </a:rPr>
                      <m:t>h</m:t>
                    </m:r>
                    <m:r>
                      <a:rPr lang="fr-FR" sz="8700" i="1">
                        <a:latin typeface="Cambria Math"/>
                        <a:ea typeface="Cambria" panose="020405030504060302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fr-FR" sz="8700" i="1">
                            <a:latin typeface="Cambria Math"/>
                            <a:ea typeface="Cambria" panose="02040503050406030204" pitchFamily="1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fr-FR" sz="8700" i="1">
                                <a:latin typeface="Cambria Math"/>
                                <a:ea typeface="Cambria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fr-FR" sz="8700" i="1">
                                <a:latin typeface="Cambria Math"/>
                                <a:ea typeface="Cambria" panose="02040503050406030204" pitchFamily="18" charset="0"/>
                              </a:rPr>
                              <m:t>5</m:t>
                            </m:r>
                          </m:e>
                          <m:sup>
                            <m:r>
                              <a:rPr lang="fr-FR" sz="8700" i="1">
                                <a:latin typeface="Cambria Math"/>
                                <a:ea typeface="Cambria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fr-FR" sz="8700" i="1">
                            <a:latin typeface="Cambria Math"/>
                            <a:ea typeface="Cambria" panose="02040503050406030204" pitchFamily="18" charset="0"/>
                          </a:rPr>
                          <m:t>−</m:t>
                        </m:r>
                        <m:sSup>
                          <m:sSupPr>
                            <m:ctrlPr>
                              <a:rPr lang="fr-FR" sz="8700" i="1">
                                <a:latin typeface="Cambria Math"/>
                                <a:ea typeface="Cambria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fr-FR" sz="8700" i="1">
                                <a:latin typeface="Cambria Math"/>
                                <a:ea typeface="Cambria" panose="02040503050406030204" pitchFamily="18" charset="0"/>
                              </a:rPr>
                              <m:t>2</m:t>
                            </m:r>
                          </m:e>
                          <m:sup>
                            <m:r>
                              <a:rPr lang="fr-FR" sz="8700" i="1">
                                <a:latin typeface="Cambria Math"/>
                                <a:ea typeface="Cambria" panose="02040503050406030204" pitchFamily="18" charset="0"/>
                              </a:rPr>
                              <m:t>2</m:t>
                            </m:r>
                          </m:sup>
                        </m:sSup>
                      </m:e>
                    </m:rad>
                    <m:r>
                      <a:rPr lang="fr-FR" sz="8700">
                        <a:latin typeface="Cambria Math"/>
                        <a:ea typeface="Cambria" panose="02040503050406030204" pitchFamily="18" charset="0"/>
                      </a:rPr>
                      <m:t>=3</m:t>
                    </m:r>
                  </m:oMath>
                </a14:m>
                <a:endParaRPr lang="fr-FR" sz="8700" dirty="0"/>
              </a:p>
              <a:p>
                <a:pPr marL="0" indent="0" algn="ctr">
                  <a:buNone/>
                </a:pPr>
                <a:r>
                  <a:rPr lang="fr-FR" dirty="0"/>
                  <a:t> </a:t>
                </a:r>
                <a:r>
                  <a:rPr lang="fr-FR" dirty="0" smtClean="0"/>
                  <a:t>  </a:t>
                </a:r>
              </a:p>
              <a:p>
                <a:pPr marL="0" indent="0" algn="ctr">
                  <a:buNone/>
                </a:pPr>
                <a:endParaRPr lang="fr-FR" sz="2400" i="1" dirty="0" smtClean="0">
                  <a:latin typeface="Cambria Math"/>
                  <a:ea typeface="Cambria" panose="02040503050406030204" pitchFamily="18" charset="0"/>
                </a:endParaRPr>
              </a:p>
              <a:p>
                <a:pPr marL="0" indent="0" algn="ctr">
                  <a:buNone/>
                </a:pPr>
                <a:r>
                  <a:rPr lang="fr-FR" sz="5400" b="0" dirty="0" smtClean="0">
                    <a:ea typeface="Cambria" panose="02040503050406030204" pitchFamily="18" charset="0"/>
                  </a:rPr>
                  <a:t>         </a:t>
                </a:r>
                <a:endParaRPr lang="fr-FR" sz="5400" dirty="0"/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0" y="1600201"/>
                <a:ext cx="9144000" cy="4493096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0" y="384473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fr-FR" sz="5400" b="1" dirty="0" smtClean="0">
                <a:latin typeface="Cambria" panose="02040503050406030204" pitchFamily="18" charset="0"/>
                <a:cs typeface="Arial" panose="020B0604020202020204" pitchFamily="34" charset="0"/>
              </a:rPr>
              <a:t>N°10</a:t>
            </a:r>
            <a:endParaRPr lang="fr-FR" sz="5400" b="1" dirty="0">
              <a:latin typeface="Cambria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2" name="Triangle rectangle 1"/>
          <p:cNvSpPr/>
          <p:nvPr/>
        </p:nvSpPr>
        <p:spPr>
          <a:xfrm>
            <a:off x="827584" y="1488441"/>
            <a:ext cx="1728192" cy="3888432"/>
          </a:xfrm>
          <a:prstGeom prst="rtTriangle">
            <a:avLst/>
          </a:prstGeom>
          <a:solidFill>
            <a:srgbClr val="990099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ZoneTexte 4"/>
          <p:cNvSpPr txBox="1"/>
          <p:nvPr/>
        </p:nvSpPr>
        <p:spPr>
          <a:xfrm>
            <a:off x="1403648" y="5313402"/>
            <a:ext cx="6480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Cambria" panose="02040503050406030204" pitchFamily="18" charset="0"/>
                <a:ea typeface="Cambria" panose="02040503050406030204" pitchFamily="18" charset="0"/>
              </a:rPr>
              <a:t>2</a:t>
            </a:r>
            <a:endParaRPr lang="fr-FR" sz="4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oneTexte 5"/>
              <p:cNvSpPr txBox="1"/>
              <p:nvPr/>
            </p:nvSpPr>
            <p:spPr>
              <a:xfrm>
                <a:off x="251520" y="3140968"/>
                <a:ext cx="648072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000" b="0" i="1" smtClean="0">
                          <a:latin typeface="Cambria Math"/>
                        </a:rPr>
                        <m:t>h</m:t>
                      </m:r>
                    </m:oMath>
                  </m:oMathPara>
                </a14:m>
                <a:endParaRPr lang="fr-FR" sz="4000" dirty="0"/>
              </a:p>
            </p:txBody>
          </p:sp>
        </mc:Choice>
        <mc:Fallback xmlns="">
          <p:sp>
            <p:nvSpPr>
              <p:cNvPr id="6" name="ZoneTexte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3140968"/>
                <a:ext cx="648072" cy="707886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ZoneTexte 6"/>
          <p:cNvSpPr txBox="1"/>
          <p:nvPr/>
        </p:nvSpPr>
        <p:spPr>
          <a:xfrm>
            <a:off x="1763688" y="3110190"/>
            <a:ext cx="6480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latin typeface="Cambria" panose="02040503050406030204" pitchFamily="18" charset="0"/>
                <a:ea typeface="Cambria" panose="02040503050406030204" pitchFamily="18" charset="0"/>
              </a:rPr>
              <a:t>5</a:t>
            </a:r>
          </a:p>
        </p:txBody>
      </p:sp>
      <p:sp>
        <p:nvSpPr>
          <p:cNvPr id="8" name="Rectangle 7"/>
          <p:cNvSpPr/>
          <p:nvPr/>
        </p:nvSpPr>
        <p:spPr>
          <a:xfrm>
            <a:off x="827584" y="5157192"/>
            <a:ext cx="360040" cy="219681"/>
          </a:xfrm>
          <a:prstGeom prst="rect">
            <a:avLst/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594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>
          <a:xfrm>
            <a:off x="457200" y="2348880"/>
            <a:ext cx="8229600" cy="2232248"/>
          </a:xfrm>
          <a:prstGeom prst="roundRect">
            <a:avLst/>
          </a:prstGeom>
          <a:solidFill>
            <a:schemeClr val="bg1">
              <a:lumMod val="65000"/>
              <a:alpha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0000"/>
              </a:srgbClr>
            </a:outerShdw>
            <a:softEdge rad="127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indent="0" algn="ctr">
              <a:buNone/>
              <a:defRPr/>
            </a:pPr>
            <a:r>
              <a:rPr lang="fr-FR" sz="6000" b="1" cap="small" dirty="0" smtClean="0">
                <a:solidFill>
                  <a:srgbClr val="990099"/>
                </a:solidFill>
                <a:latin typeface="Georgia" pitchFamily="18" charset="0"/>
                <a:ea typeface="+mj-ea"/>
                <a:cs typeface="Arial" pitchFamily="34" charset="0"/>
              </a:rPr>
              <a:t>Correction</a:t>
            </a:r>
            <a:endParaRPr lang="fr-FR" dirty="0">
              <a:solidFill>
                <a:srgbClr val="99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2832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0" y="1600201"/>
                <a:ext cx="9144000" cy="4493096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fr-FR" dirty="0" smtClean="0"/>
                  <a:t>   </a:t>
                </a:r>
              </a:p>
              <a:p>
                <a:pPr marL="0" indent="0" algn="ctr">
                  <a:buNone/>
                </a:pPr>
                <a:r>
                  <a:rPr lang="fr-FR" dirty="0"/>
                  <a:t> </a:t>
                </a:r>
                <a:r>
                  <a:rPr lang="fr-FR" dirty="0" smtClean="0"/>
                  <a:t>  </a:t>
                </a:r>
              </a:p>
              <a:p>
                <a:pPr marL="0" indent="0" algn="ctr">
                  <a:buNone/>
                </a:pPr>
                <a:endParaRPr lang="fr-FR" sz="2400" b="0" i="1" dirty="0" smtClean="0">
                  <a:latin typeface="Cambria Math"/>
                  <a:ea typeface="Cambria" panose="02040503050406030204" pitchFamily="18" charset="0"/>
                </a:endParaRPr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5400" b="0" i="1" smtClean="0">
                              <a:latin typeface="Cambria Math"/>
                              <a:ea typeface="Cambria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5400" b="0" i="1" smtClean="0">
                              <a:latin typeface="Cambria Math"/>
                              <a:ea typeface="Cambria" panose="02040503050406030204" pitchFamily="18" charset="0"/>
                            </a:rPr>
                            <m:t>1</m:t>
                          </m:r>
                        </m:num>
                        <m:den>
                          <m:rad>
                            <m:radPr>
                              <m:degHide m:val="on"/>
                              <m:ctrlPr>
                                <a:rPr lang="fr-FR" sz="5400" b="0" i="1" smtClean="0">
                                  <a:latin typeface="Cambria Math"/>
                                  <a:ea typeface="Cambria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fr-FR" sz="5400" b="0" i="1" smtClean="0">
                                  <a:latin typeface="Cambria Math"/>
                                  <a:ea typeface="Cambria" panose="02040503050406030204" pitchFamily="18" charset="0"/>
                                </a:rPr>
                                <m:t>2</m:t>
                              </m:r>
                            </m:e>
                          </m:rad>
                        </m:den>
                      </m:f>
                      <m:r>
                        <a:rPr lang="fr-FR" sz="5400" b="0" i="1" smtClean="0">
                          <a:latin typeface="Cambria Math"/>
                          <a:ea typeface="Cambria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5400" b="0" i="1" smtClean="0">
                              <a:latin typeface="Cambria Math"/>
                              <a:ea typeface="Cambria" panose="02040503050406030204" pitchFamily="18" charset="0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lang="fr-FR" sz="5400" b="0" i="1" smtClean="0">
                                  <a:latin typeface="Cambria Math"/>
                                  <a:ea typeface="Cambria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fr-FR" sz="5400" b="0" i="1" smtClean="0">
                                  <a:latin typeface="Cambria Math"/>
                                  <a:ea typeface="Cambria" panose="02040503050406030204" pitchFamily="18" charset="0"/>
                                </a:rPr>
                                <m:t>2</m:t>
                              </m:r>
                            </m:e>
                          </m:rad>
                        </m:num>
                        <m:den>
                          <m:r>
                            <a:rPr lang="fr-FR" sz="5400" b="0" i="1" smtClean="0">
                              <a:latin typeface="Cambria Math"/>
                              <a:ea typeface="Cambria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fr-FR" sz="5400" dirty="0"/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0" y="1600201"/>
                <a:ext cx="9144000" cy="4493096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0" y="384473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fr-FR" sz="5400" b="1" dirty="0" smtClean="0">
                <a:latin typeface="Cambria" panose="02040503050406030204" pitchFamily="18" charset="0"/>
                <a:cs typeface="Arial" panose="020B0604020202020204" pitchFamily="34" charset="0"/>
              </a:rPr>
              <a:t>N°1</a:t>
            </a:r>
            <a:endParaRPr lang="fr-FR" sz="5400" b="1" dirty="0">
              <a:latin typeface="Cambria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11" name="Bulle ronde 10"/>
          <p:cNvSpPr/>
          <p:nvPr/>
        </p:nvSpPr>
        <p:spPr>
          <a:xfrm>
            <a:off x="1619672" y="1412776"/>
            <a:ext cx="6912768" cy="1656184"/>
          </a:xfrm>
          <a:prstGeom prst="wedgeEllipseCallout">
            <a:avLst>
              <a:gd name="adj1" fmla="val 3440"/>
              <a:gd name="adj2" fmla="val 43612"/>
            </a:avLst>
          </a:prstGeom>
          <a:solidFill>
            <a:srgbClr val="990099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990099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ZoneTexte 11"/>
              <p:cNvSpPr txBox="1"/>
              <p:nvPr/>
            </p:nvSpPr>
            <p:spPr>
              <a:xfrm>
                <a:off x="1907704" y="1785590"/>
                <a:ext cx="6696744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5400" dirty="0" smtClean="0">
                    <a:solidFill>
                      <a:srgbClr val="FFCCFF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Vraie car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fr-FR" sz="4800" i="1" smtClean="0">
                            <a:solidFill>
                              <a:srgbClr val="FFCCFF"/>
                            </a:solidFill>
                            <a:latin typeface="Cambria Math"/>
                            <a:ea typeface="Cambria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fr-FR" sz="4800" b="0" i="1" smtClean="0">
                            <a:solidFill>
                              <a:srgbClr val="FFCCFF"/>
                            </a:solidFill>
                            <a:latin typeface="Cambria Math"/>
                            <a:ea typeface="Cambria" panose="02040503050406030204" pitchFamily="18" charset="0"/>
                          </a:rPr>
                          <m:t>2</m:t>
                        </m:r>
                      </m:e>
                    </m:rad>
                    <m:r>
                      <a:rPr lang="fr-FR" sz="4800" i="1" smtClean="0">
                        <a:solidFill>
                          <a:srgbClr val="FFCCFF"/>
                        </a:solidFill>
                        <a:latin typeface="Cambria Math"/>
                        <a:ea typeface="Cambria Math"/>
                      </a:rPr>
                      <m:t>×</m:t>
                    </m:r>
                    <m:rad>
                      <m:radPr>
                        <m:degHide m:val="on"/>
                        <m:ctrlPr>
                          <a:rPr lang="fr-FR" sz="4800" i="1" smtClean="0">
                            <a:solidFill>
                              <a:srgbClr val="FFCCFF"/>
                            </a:solidFill>
                            <a:latin typeface="Cambria Math"/>
                            <a:ea typeface="Cambria Math"/>
                          </a:rPr>
                        </m:ctrlPr>
                      </m:radPr>
                      <m:deg/>
                      <m:e>
                        <m:r>
                          <a:rPr lang="fr-FR" sz="4800" b="0" i="1" smtClean="0">
                            <a:solidFill>
                              <a:srgbClr val="FFCCFF"/>
                            </a:solidFill>
                            <a:latin typeface="Cambria Math"/>
                            <a:ea typeface="Cambria Math"/>
                          </a:rPr>
                          <m:t>2</m:t>
                        </m:r>
                      </m:e>
                    </m:rad>
                    <m:r>
                      <a:rPr lang="fr-FR" sz="4800" b="0" i="1" smtClean="0">
                        <a:solidFill>
                          <a:srgbClr val="FFCCFF"/>
                        </a:solidFill>
                        <a:latin typeface="Cambria Math"/>
                        <a:ea typeface="Cambria Math"/>
                      </a:rPr>
                      <m:t>=2</m:t>
                    </m:r>
                  </m:oMath>
                </a14:m>
                <a:endParaRPr lang="fr-FR" sz="4800" dirty="0">
                  <a:solidFill>
                    <a:srgbClr val="FFCCFF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12" name="ZoneTexte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7704" y="1785590"/>
                <a:ext cx="6696744" cy="923330"/>
              </a:xfrm>
              <a:prstGeom prst="rect">
                <a:avLst/>
              </a:prstGeom>
              <a:blipFill rotWithShape="1">
                <a:blip r:embed="rId3"/>
                <a:stretch>
                  <a:fillRect l="-4918" t="-18543" b="-3973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11600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0" y="1600201"/>
                <a:ext cx="9144000" cy="4493096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fr-FR" dirty="0" smtClean="0"/>
                  <a:t>   </a:t>
                </a:r>
              </a:p>
              <a:p>
                <a:pPr marL="0" indent="0" algn="ctr">
                  <a:buNone/>
                </a:pPr>
                <a:r>
                  <a:rPr lang="fr-FR" dirty="0"/>
                  <a:t> </a:t>
                </a:r>
                <a:r>
                  <a:rPr lang="fr-FR" dirty="0" smtClean="0"/>
                  <a:t>  </a:t>
                </a:r>
              </a:p>
              <a:p>
                <a:pPr marL="0" indent="0" algn="ctr">
                  <a:buNone/>
                </a:pPr>
                <a:endParaRPr lang="fr-FR" sz="2400" b="0" i="1" dirty="0" smtClean="0">
                  <a:latin typeface="Cambria Math"/>
                  <a:ea typeface="Cambria" panose="02040503050406030204" pitchFamily="18" charset="0"/>
                </a:endParaRPr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fr-FR" sz="5400" b="0" i="1" smtClean="0">
                              <a:latin typeface="Cambria Math"/>
                              <a:ea typeface="Cambria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fr-FR" sz="5400" b="0" i="1" smtClean="0">
                                  <a:latin typeface="Cambria Math"/>
                                  <a:ea typeface="Cambria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fr-FR" sz="5400" b="0" i="1" smtClean="0">
                                  <a:latin typeface="Cambria Math"/>
                                  <a:ea typeface="Cambria" panose="02040503050406030204" pitchFamily="18" charset="0"/>
                                </a:rPr>
                                <m:t>1+</m:t>
                              </m:r>
                              <m:rad>
                                <m:radPr>
                                  <m:degHide m:val="on"/>
                                  <m:ctrlPr>
                                    <a:rPr lang="fr-FR" sz="5400" b="0" i="1" smtClean="0">
                                      <a:latin typeface="Cambria Math"/>
                                      <a:ea typeface="Cambria" panose="020405030504060302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fr-FR" sz="5400" b="0" i="1" smtClean="0">
                                      <a:latin typeface="Cambria Math"/>
                                      <a:ea typeface="Cambria" panose="02040503050406030204" pitchFamily="18" charset="0"/>
                                    </a:rPr>
                                    <m:t>5</m:t>
                                  </m:r>
                                </m:e>
                              </m:rad>
                            </m:e>
                          </m:d>
                        </m:e>
                        <m:sup>
                          <m:r>
                            <a:rPr lang="fr-FR" sz="5400" b="0" i="1" smtClean="0">
                              <a:latin typeface="Cambria Math"/>
                              <a:ea typeface="Cambria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fr-FR" sz="5400" b="0" i="1" smtClean="0">
                          <a:latin typeface="Cambria Math"/>
                          <a:ea typeface="Cambria" panose="02040503050406030204" pitchFamily="18" charset="0"/>
                        </a:rPr>
                        <m:t>=6</m:t>
                      </m:r>
                    </m:oMath>
                  </m:oMathPara>
                </a14:m>
                <a:endParaRPr lang="fr-FR" sz="5400" dirty="0"/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0" y="1600201"/>
                <a:ext cx="9144000" cy="4493096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0" y="384473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fr-FR" sz="5400" b="1" dirty="0" smtClean="0">
                <a:latin typeface="Cambria" panose="02040503050406030204" pitchFamily="18" charset="0"/>
                <a:cs typeface="Arial" panose="020B0604020202020204" pitchFamily="34" charset="0"/>
              </a:rPr>
              <a:t>N°2</a:t>
            </a:r>
            <a:endParaRPr lang="fr-FR" sz="5400" b="1" dirty="0">
              <a:latin typeface="Cambria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5" name="Bulle ronde 4"/>
          <p:cNvSpPr/>
          <p:nvPr/>
        </p:nvSpPr>
        <p:spPr>
          <a:xfrm>
            <a:off x="2051720" y="1340768"/>
            <a:ext cx="6480720" cy="1744648"/>
          </a:xfrm>
          <a:prstGeom prst="wedgeEllipseCallout">
            <a:avLst>
              <a:gd name="adj1" fmla="val 3440"/>
              <a:gd name="adj2" fmla="val 43612"/>
            </a:avLst>
          </a:prstGeom>
          <a:solidFill>
            <a:srgbClr val="FFCCFF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990099"/>
              </a:solidFill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3059832" y="1396319"/>
            <a:ext cx="5472608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 smtClean="0">
                <a:solidFill>
                  <a:srgbClr val="99009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Faux : </a:t>
            </a:r>
            <a:r>
              <a:rPr lang="fr-FR" sz="4000" dirty="0" smtClean="0">
                <a:solidFill>
                  <a:srgbClr val="99009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c’est une identité remarquable</a:t>
            </a:r>
            <a:endParaRPr lang="fr-FR" sz="4000" dirty="0">
              <a:solidFill>
                <a:srgbClr val="990099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ZoneTexte 6"/>
              <p:cNvSpPr txBox="1"/>
              <p:nvPr/>
            </p:nvSpPr>
            <p:spPr>
              <a:xfrm>
                <a:off x="6660232" y="3255120"/>
                <a:ext cx="2016224" cy="10379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5400" b="0" i="1" smtClean="0">
                          <a:solidFill>
                            <a:srgbClr val="990099"/>
                          </a:solidFill>
                          <a:latin typeface="Cambria Math"/>
                          <a:ea typeface="Cambria" panose="02040503050406030204" pitchFamily="18" charset="0"/>
                        </a:rPr>
                        <m:t>+2</m:t>
                      </m:r>
                      <m:rad>
                        <m:radPr>
                          <m:degHide m:val="on"/>
                          <m:ctrlPr>
                            <a:rPr lang="fr-FR" sz="5400" b="0" i="1" smtClean="0">
                              <a:solidFill>
                                <a:srgbClr val="990099"/>
                              </a:solidFill>
                              <a:latin typeface="Cambria Math"/>
                              <a:ea typeface="Cambria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fr-FR" sz="5400" b="0" i="1" smtClean="0">
                              <a:solidFill>
                                <a:srgbClr val="990099"/>
                              </a:solidFill>
                              <a:latin typeface="Cambria Math"/>
                              <a:ea typeface="Cambria" panose="02040503050406030204" pitchFamily="18" charset="0"/>
                            </a:rPr>
                            <m:t>5</m:t>
                          </m:r>
                        </m:e>
                      </m:rad>
                    </m:oMath>
                  </m:oMathPara>
                </a14:m>
                <a:endParaRPr lang="fr-FR" sz="5400" dirty="0">
                  <a:solidFill>
                    <a:srgbClr val="990099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7" name="ZoneTexte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60232" y="3255120"/>
                <a:ext cx="2016224" cy="1037976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99500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0" y="1600201"/>
                <a:ext cx="9144000" cy="4493096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fr-FR" dirty="0" smtClean="0"/>
                  <a:t>   </a:t>
                </a:r>
              </a:p>
              <a:p>
                <a:pPr marL="0" indent="0" algn="ctr">
                  <a:buNone/>
                </a:pPr>
                <a:r>
                  <a:rPr lang="fr-FR" dirty="0"/>
                  <a:t> </a:t>
                </a:r>
                <a:r>
                  <a:rPr lang="fr-FR" dirty="0" smtClean="0"/>
                  <a:t>  </a:t>
                </a:r>
              </a:p>
              <a:p>
                <a:pPr marL="0" indent="0" algn="ctr">
                  <a:buNone/>
                </a:pPr>
                <a:endParaRPr lang="fr-FR" sz="2400" b="0" i="1" dirty="0" smtClean="0">
                  <a:latin typeface="Cambria Math"/>
                  <a:ea typeface="Cambria" panose="02040503050406030204" pitchFamily="18" charset="0"/>
                </a:endParaRPr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5400" b="0" i="1" smtClean="0">
                          <a:latin typeface="Cambria Math"/>
                          <a:ea typeface="Cambria" panose="02040503050406030204" pitchFamily="18" charset="0"/>
                        </a:rPr>
                        <m:t>1−</m:t>
                      </m:r>
                      <m:rad>
                        <m:radPr>
                          <m:degHide m:val="on"/>
                          <m:ctrlPr>
                            <a:rPr lang="fr-FR" sz="5400" b="0" i="1" smtClean="0">
                              <a:latin typeface="Cambria Math"/>
                              <a:ea typeface="Cambria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fr-FR" sz="5400" b="0" i="1" smtClean="0">
                              <a:latin typeface="Cambria Math"/>
                              <a:ea typeface="Cambria" panose="02040503050406030204" pitchFamily="18" charset="0"/>
                            </a:rPr>
                            <m:t>3</m:t>
                          </m:r>
                        </m:e>
                      </m:rad>
                      <m:r>
                        <a:rPr lang="fr-FR" sz="5400" b="0" i="1" smtClean="0">
                          <a:latin typeface="Cambria Math"/>
                          <a:ea typeface="Cambria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5400" b="0" i="1" smtClean="0">
                              <a:latin typeface="Cambria Math"/>
                              <a:ea typeface="Cambria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5400" b="0" i="1" smtClean="0">
                              <a:latin typeface="Cambria Math"/>
                              <a:ea typeface="Cambria" panose="02040503050406030204" pitchFamily="18" charset="0"/>
                            </a:rPr>
                            <m:t>−2</m:t>
                          </m:r>
                        </m:num>
                        <m:den>
                          <m:r>
                            <a:rPr lang="fr-FR" sz="5400" b="0" i="1" smtClean="0">
                              <a:latin typeface="Cambria Math"/>
                              <a:ea typeface="Cambria" panose="02040503050406030204" pitchFamily="18" charset="0"/>
                            </a:rPr>
                            <m:t>1+</m:t>
                          </m:r>
                          <m:rad>
                            <m:radPr>
                              <m:degHide m:val="on"/>
                              <m:ctrlPr>
                                <a:rPr lang="fr-FR" sz="5400" b="0" i="1" smtClean="0">
                                  <a:latin typeface="Cambria Math"/>
                                  <a:ea typeface="Cambria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fr-FR" sz="5400" b="0" i="1" smtClean="0">
                                  <a:latin typeface="Cambria Math"/>
                                  <a:ea typeface="Cambria" panose="02040503050406030204" pitchFamily="18" charset="0"/>
                                </a:rPr>
                                <m:t>3</m:t>
                              </m:r>
                            </m:e>
                          </m:rad>
                        </m:den>
                      </m:f>
                    </m:oMath>
                  </m:oMathPara>
                </a14:m>
                <a:endParaRPr lang="fr-FR" sz="5400" dirty="0"/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0" y="1600201"/>
                <a:ext cx="9144000" cy="4493096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0" y="384473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fr-FR" sz="5400" b="1" dirty="0" smtClean="0">
                <a:latin typeface="Cambria" panose="02040503050406030204" pitchFamily="18" charset="0"/>
                <a:cs typeface="Arial" panose="020B0604020202020204" pitchFamily="34" charset="0"/>
              </a:rPr>
              <a:t>N°3</a:t>
            </a:r>
            <a:endParaRPr lang="fr-FR" sz="5400" b="1" dirty="0">
              <a:latin typeface="Cambria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5" name="Bulle ronde 4"/>
          <p:cNvSpPr/>
          <p:nvPr/>
        </p:nvSpPr>
        <p:spPr>
          <a:xfrm>
            <a:off x="1187624" y="1268760"/>
            <a:ext cx="7344816" cy="1872208"/>
          </a:xfrm>
          <a:prstGeom prst="wedgeEllipseCallout">
            <a:avLst>
              <a:gd name="adj1" fmla="val 3440"/>
              <a:gd name="adj2" fmla="val 43612"/>
            </a:avLst>
          </a:prstGeom>
          <a:solidFill>
            <a:srgbClr val="990099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990099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oneTexte 5"/>
              <p:cNvSpPr txBox="1"/>
              <p:nvPr/>
            </p:nvSpPr>
            <p:spPr>
              <a:xfrm>
                <a:off x="1547664" y="1196752"/>
                <a:ext cx="6624736" cy="16419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4800" dirty="0" smtClean="0">
                    <a:solidFill>
                      <a:srgbClr val="FFCCFF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              Vraie car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fr-FR" sz="4400" i="1" smtClean="0">
                              <a:solidFill>
                                <a:srgbClr val="FFCCFF"/>
                              </a:solidFill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fr-FR" sz="4400" b="0" i="1" smtClean="0">
                              <a:solidFill>
                                <a:srgbClr val="FFCCFF"/>
                              </a:solidFill>
                              <a:latin typeface="Cambria Math"/>
                              <a:ea typeface="Cambria Math"/>
                            </a:rPr>
                            <m:t>1−</m:t>
                          </m:r>
                          <m:rad>
                            <m:radPr>
                              <m:degHide m:val="on"/>
                              <m:ctrlPr>
                                <a:rPr lang="fr-FR" sz="4400" b="0" i="1" smtClean="0">
                                  <a:solidFill>
                                    <a:srgbClr val="FFCCFF"/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fr-FR" sz="4400" b="0" i="1" smtClean="0">
                                  <a:solidFill>
                                    <a:srgbClr val="FFCCFF"/>
                                  </a:solidFill>
                                  <a:latin typeface="Cambria Math"/>
                                  <a:ea typeface="Cambria Math"/>
                                </a:rPr>
                                <m:t>3</m:t>
                              </m:r>
                            </m:e>
                          </m:rad>
                        </m:e>
                      </m:d>
                      <m:r>
                        <a:rPr lang="fr-FR" sz="4400" i="1" smtClean="0">
                          <a:solidFill>
                            <a:srgbClr val="FFCCFF"/>
                          </a:solidFill>
                          <a:latin typeface="Cambria Math"/>
                          <a:ea typeface="Cambria Math"/>
                        </a:rPr>
                        <m:t>×</m:t>
                      </m:r>
                      <m:d>
                        <m:dPr>
                          <m:ctrlPr>
                            <a:rPr lang="fr-FR" sz="4400" i="1" smtClean="0">
                              <a:solidFill>
                                <a:srgbClr val="FFCCFF"/>
                              </a:solidFill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fr-FR" sz="4400" b="0" i="1" smtClean="0">
                              <a:solidFill>
                                <a:srgbClr val="FFCCFF"/>
                              </a:solidFill>
                              <a:latin typeface="Cambria Math"/>
                              <a:ea typeface="Cambria Math"/>
                            </a:rPr>
                            <m:t>1+</m:t>
                          </m:r>
                          <m:rad>
                            <m:radPr>
                              <m:degHide m:val="on"/>
                              <m:ctrlPr>
                                <a:rPr lang="fr-FR" sz="4400" b="0" i="1" smtClean="0">
                                  <a:solidFill>
                                    <a:srgbClr val="FFCCFF"/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fr-FR" sz="4400" b="0" i="1" smtClean="0">
                                  <a:solidFill>
                                    <a:srgbClr val="FFCCFF"/>
                                  </a:solidFill>
                                  <a:latin typeface="Cambria Math"/>
                                  <a:ea typeface="Cambria Math"/>
                                </a:rPr>
                                <m:t>3</m:t>
                              </m:r>
                            </m:e>
                          </m:rad>
                        </m:e>
                      </m:d>
                      <m:r>
                        <a:rPr lang="fr-FR" sz="4400" b="0" i="1" smtClean="0">
                          <a:solidFill>
                            <a:srgbClr val="FFCCFF"/>
                          </a:solidFill>
                          <a:latin typeface="Cambria Math"/>
                          <a:ea typeface="Cambria Math"/>
                        </a:rPr>
                        <m:t>=−2</m:t>
                      </m:r>
                    </m:oMath>
                  </m:oMathPara>
                </a14:m>
                <a:endParaRPr lang="fr-FR" sz="4400" dirty="0">
                  <a:solidFill>
                    <a:srgbClr val="FFCCFF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6" name="ZoneTexte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47664" y="1196752"/>
                <a:ext cx="6624736" cy="1641988"/>
              </a:xfrm>
              <a:prstGeom prst="rect">
                <a:avLst/>
              </a:prstGeom>
              <a:blipFill rotWithShape="1">
                <a:blip r:embed="rId3"/>
                <a:stretch>
                  <a:fillRect t="-8519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29073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0" y="1600201"/>
                <a:ext cx="9144000" cy="4493096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fr-FR" dirty="0" smtClean="0"/>
                  <a:t>   </a:t>
                </a:r>
              </a:p>
              <a:p>
                <a:pPr marL="0" indent="0" algn="ctr">
                  <a:buNone/>
                </a:pPr>
                <a:endParaRPr lang="fr-FR" sz="4800" dirty="0" smtClean="0">
                  <a:latin typeface="Cambria" panose="02040503050406030204" pitchFamily="18" charset="0"/>
                  <a:ea typeface="Cambria" panose="02040503050406030204" pitchFamily="18" charset="0"/>
                </a:endParaRPr>
              </a:p>
              <a:p>
                <a:pPr marL="0" indent="0" algn="ctr">
                  <a:buNone/>
                </a:pPr>
                <a:r>
                  <a:rPr lang="fr-FR" sz="48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Zoé calcule une probabilité et trouve :   </a:t>
                </a:r>
                <a14:m>
                  <m:oMath xmlns:m="http://schemas.openxmlformats.org/officeDocument/2006/math">
                    <m:r>
                      <a:rPr lang="fr-FR" sz="5400" b="0" i="1" smtClean="0">
                        <a:latin typeface="Cambria Math"/>
                      </a:rPr>
                      <m:t>𝑝</m:t>
                    </m:r>
                    <m:r>
                      <a:rPr lang="fr-FR" sz="5400" b="0" i="1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fr-FR" sz="5400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fr-FR" sz="5400" b="0" i="1" smtClean="0">
                            <a:latin typeface="Cambria Math"/>
                          </a:rPr>
                          <m:t>4</m:t>
                        </m:r>
                      </m:num>
                      <m:den>
                        <m:r>
                          <a:rPr lang="fr-FR" sz="5400" b="0" i="1" smtClean="0">
                            <a:latin typeface="Cambria Math"/>
                          </a:rPr>
                          <m:t>3</m:t>
                        </m:r>
                      </m:den>
                    </m:f>
                  </m:oMath>
                </a14:m>
                <a:endParaRPr lang="fr-FR" sz="5400" dirty="0"/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0" y="1600201"/>
                <a:ext cx="9144000" cy="4493096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0" y="384473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fr-FR" sz="5400" b="1" dirty="0" smtClean="0">
                <a:latin typeface="Cambria" panose="02040503050406030204" pitchFamily="18" charset="0"/>
                <a:cs typeface="Arial" panose="020B0604020202020204" pitchFamily="34" charset="0"/>
              </a:rPr>
              <a:t>N°4</a:t>
            </a:r>
            <a:endParaRPr lang="fr-FR" sz="5400" b="1" dirty="0">
              <a:latin typeface="Cambria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5" name="Bulle ronde 4"/>
          <p:cNvSpPr/>
          <p:nvPr/>
        </p:nvSpPr>
        <p:spPr>
          <a:xfrm>
            <a:off x="2699792" y="1396319"/>
            <a:ext cx="5832648" cy="1528625"/>
          </a:xfrm>
          <a:prstGeom prst="wedgeEllipseCallout">
            <a:avLst>
              <a:gd name="adj1" fmla="val 3440"/>
              <a:gd name="adj2" fmla="val 43612"/>
            </a:avLst>
          </a:prstGeom>
          <a:solidFill>
            <a:srgbClr val="FFCCFF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990099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oneTexte 5"/>
              <p:cNvSpPr txBox="1"/>
              <p:nvPr/>
            </p:nvSpPr>
            <p:spPr>
              <a:xfrm>
                <a:off x="3059832" y="1396319"/>
                <a:ext cx="5472608" cy="13941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5400" dirty="0" smtClean="0">
                    <a:solidFill>
                      <a:srgbClr val="990099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Faux car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6000" i="1" smtClean="0">
                            <a:solidFill>
                              <a:srgbClr val="990099"/>
                            </a:solidFill>
                            <a:latin typeface="Cambria Math"/>
                            <a:ea typeface="Cambria" panose="02040503050406030204" pitchFamily="18" charset="0"/>
                          </a:rPr>
                        </m:ctrlPr>
                      </m:fPr>
                      <m:num>
                        <m:r>
                          <a:rPr lang="fr-FR" sz="6000" b="0" i="1" smtClean="0">
                            <a:solidFill>
                              <a:srgbClr val="990099"/>
                            </a:solidFill>
                            <a:latin typeface="Cambria Math"/>
                            <a:ea typeface="Cambria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fr-FR" sz="6000" b="0" i="1" smtClean="0">
                            <a:solidFill>
                              <a:srgbClr val="990099"/>
                            </a:solidFill>
                            <a:latin typeface="Cambria Math"/>
                            <a:ea typeface="Cambria" panose="02040503050406030204" pitchFamily="18" charset="0"/>
                          </a:rPr>
                          <m:t>3</m:t>
                        </m:r>
                      </m:den>
                    </m:f>
                    <m:r>
                      <a:rPr lang="fr-FR" sz="6000" b="0" i="1" smtClean="0">
                        <a:solidFill>
                          <a:srgbClr val="990099"/>
                        </a:solidFill>
                        <a:latin typeface="Cambria Math"/>
                        <a:ea typeface="Cambria" panose="02040503050406030204" pitchFamily="18" charset="0"/>
                      </a:rPr>
                      <m:t>&gt;1</m:t>
                    </m:r>
                  </m:oMath>
                </a14:m>
                <a:endParaRPr lang="fr-FR" sz="6000" dirty="0">
                  <a:solidFill>
                    <a:srgbClr val="990099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6" name="ZoneTexte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59832" y="1396319"/>
                <a:ext cx="5472608" cy="1394164"/>
              </a:xfrm>
              <a:prstGeom prst="rect">
                <a:avLst/>
              </a:prstGeom>
              <a:blipFill rotWithShape="1">
                <a:blip r:embed="rId3"/>
                <a:stretch>
                  <a:fillRect l="-6013" b="-960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32573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fr-FR" sz="5400" dirty="0" smtClean="0">
                <a:latin typeface="Cambria" panose="02040503050406030204" pitchFamily="18" charset="0"/>
              </a:rPr>
              <a:t>Chacune des affirmations suivantes est-elle vraie, plausible ou fausse ?</a:t>
            </a:r>
          </a:p>
        </p:txBody>
      </p:sp>
    </p:spTree>
    <p:extLst>
      <p:ext uri="{BB962C8B-B14F-4D97-AF65-F5344CB8AC3E}">
        <p14:creationId xmlns:p14="http://schemas.microsoft.com/office/powerpoint/2010/main" val="3433486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0" y="1600201"/>
                <a:ext cx="9144000" cy="4493096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fr-FR" dirty="0" smtClean="0"/>
                  <a:t>   </a:t>
                </a:r>
              </a:p>
              <a:p>
                <a:pPr marL="0" indent="0" algn="ctr">
                  <a:buNone/>
                </a:pPr>
                <a:endParaRPr lang="fr-FR" sz="4800" dirty="0" smtClean="0">
                  <a:latin typeface="Cambria" panose="02040503050406030204" pitchFamily="18" charset="0"/>
                  <a:ea typeface="Cambria" panose="02040503050406030204" pitchFamily="18" charset="0"/>
                </a:endParaRPr>
              </a:p>
              <a:p>
                <a:pPr marL="0" indent="0" algn="ctr">
                  <a:buNone/>
                </a:pPr>
                <a:r>
                  <a:rPr lang="fr-FR" sz="48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Marc calcule une probabilité et trouve :   </a:t>
                </a:r>
                <a14:m>
                  <m:oMath xmlns:m="http://schemas.openxmlformats.org/officeDocument/2006/math">
                    <m:r>
                      <a:rPr lang="fr-FR" sz="5400" b="0" i="1" smtClean="0">
                        <a:latin typeface="Cambria Math"/>
                      </a:rPr>
                      <m:t>𝑝</m:t>
                    </m:r>
                    <m:r>
                      <a:rPr lang="fr-FR" sz="5400" b="0" i="1" smtClean="0">
                        <a:latin typeface="Cambria Math"/>
                      </a:rPr>
                      <m:t>′=</m:t>
                    </m:r>
                    <m:f>
                      <m:fPr>
                        <m:ctrlPr>
                          <a:rPr lang="fr-FR" sz="5400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fr-FR" sz="5400" b="0" i="1" smtClean="0">
                            <a:latin typeface="Cambria Math"/>
                          </a:rPr>
                          <m:t>2019</m:t>
                        </m:r>
                      </m:num>
                      <m:den>
                        <m:r>
                          <a:rPr lang="fr-FR" sz="5400" b="0" i="1" smtClean="0">
                            <a:latin typeface="Cambria Math"/>
                          </a:rPr>
                          <m:t>2020</m:t>
                        </m:r>
                      </m:den>
                    </m:f>
                  </m:oMath>
                </a14:m>
                <a:endParaRPr lang="fr-FR" sz="5400" dirty="0"/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0" y="1600201"/>
                <a:ext cx="9144000" cy="4493096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0" y="384473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fr-FR" sz="5400" b="1" dirty="0" smtClean="0">
                <a:latin typeface="Cambria" panose="02040503050406030204" pitchFamily="18" charset="0"/>
                <a:cs typeface="Arial" panose="020B0604020202020204" pitchFamily="34" charset="0"/>
              </a:rPr>
              <a:t>N°5</a:t>
            </a:r>
            <a:endParaRPr lang="fr-FR" sz="5400" b="1" dirty="0">
              <a:latin typeface="Cambria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5" name="Bulle ronde 4"/>
          <p:cNvSpPr/>
          <p:nvPr/>
        </p:nvSpPr>
        <p:spPr>
          <a:xfrm>
            <a:off x="1619672" y="1412776"/>
            <a:ext cx="6912768" cy="1656184"/>
          </a:xfrm>
          <a:prstGeom prst="wedgeEllipseCallout">
            <a:avLst>
              <a:gd name="adj1" fmla="val 3440"/>
              <a:gd name="adj2" fmla="val 43612"/>
            </a:avLst>
          </a:prstGeom>
          <a:solidFill>
            <a:srgbClr val="990099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990099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oneTexte 5"/>
              <p:cNvSpPr txBox="1"/>
              <p:nvPr/>
            </p:nvSpPr>
            <p:spPr>
              <a:xfrm>
                <a:off x="1835696" y="1628800"/>
                <a:ext cx="6696744" cy="12674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5400" dirty="0" smtClean="0">
                    <a:solidFill>
                      <a:srgbClr val="FFCCFF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Plausible car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5400" i="1" smtClean="0">
                            <a:solidFill>
                              <a:srgbClr val="FFCCFF"/>
                            </a:solidFill>
                            <a:latin typeface="Cambria Math"/>
                            <a:ea typeface="Cambria" panose="02040503050406030204" pitchFamily="18" charset="0"/>
                          </a:rPr>
                        </m:ctrlPr>
                      </m:fPr>
                      <m:num>
                        <m:r>
                          <a:rPr lang="fr-FR" sz="5400" b="0" i="1" smtClean="0">
                            <a:solidFill>
                              <a:srgbClr val="FFCCFF"/>
                            </a:solidFill>
                            <a:latin typeface="Cambria Math"/>
                            <a:ea typeface="Cambria" panose="02040503050406030204" pitchFamily="18" charset="0"/>
                          </a:rPr>
                          <m:t>2019</m:t>
                        </m:r>
                      </m:num>
                      <m:den>
                        <m:r>
                          <a:rPr lang="fr-FR" sz="5400" b="0" i="1" smtClean="0">
                            <a:solidFill>
                              <a:srgbClr val="FFCCFF"/>
                            </a:solidFill>
                            <a:latin typeface="Cambria Math"/>
                            <a:ea typeface="Cambria" panose="02040503050406030204" pitchFamily="18" charset="0"/>
                          </a:rPr>
                          <m:t>2020</m:t>
                        </m:r>
                      </m:den>
                    </m:f>
                    <m:r>
                      <a:rPr lang="fr-FR" sz="5400" i="1">
                        <a:solidFill>
                          <a:srgbClr val="FFCCFF"/>
                        </a:solidFill>
                        <a:latin typeface="Cambria Math"/>
                        <a:ea typeface="Cambria" panose="02040503050406030204" pitchFamily="18" charset="0"/>
                      </a:rPr>
                      <m:t>≤</m:t>
                    </m:r>
                    <m:r>
                      <a:rPr lang="fr-FR" sz="5400" b="0" i="1" smtClean="0">
                        <a:solidFill>
                          <a:srgbClr val="FFCCFF"/>
                        </a:solidFill>
                        <a:latin typeface="Cambria Math"/>
                        <a:ea typeface="Cambria" panose="02040503050406030204" pitchFamily="18" charset="0"/>
                      </a:rPr>
                      <m:t>1</m:t>
                    </m:r>
                  </m:oMath>
                </a14:m>
                <a:endParaRPr lang="fr-FR" sz="4800" dirty="0">
                  <a:solidFill>
                    <a:srgbClr val="FFCCFF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6" name="ZoneTexte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35696" y="1628800"/>
                <a:ext cx="6696744" cy="1267463"/>
              </a:xfrm>
              <a:prstGeom prst="rect">
                <a:avLst/>
              </a:prstGeom>
              <a:blipFill rotWithShape="1">
                <a:blip r:embed="rId3"/>
                <a:stretch>
                  <a:fillRect l="-4823" t="-1442" b="-1346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75928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Bulle ronde 5"/>
          <p:cNvSpPr/>
          <p:nvPr/>
        </p:nvSpPr>
        <p:spPr>
          <a:xfrm>
            <a:off x="179512" y="1268760"/>
            <a:ext cx="8712968" cy="2016223"/>
          </a:xfrm>
          <a:prstGeom prst="wedgeEllipseCallout">
            <a:avLst>
              <a:gd name="adj1" fmla="val 3610"/>
              <a:gd name="adj2" fmla="val 43612"/>
            </a:avLst>
          </a:prstGeom>
          <a:solidFill>
            <a:srgbClr val="FFCCFF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990099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0" y="1600200"/>
                <a:ext cx="9144000" cy="4493096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fr-FR" dirty="0" smtClean="0"/>
                  <a:t>   </a:t>
                </a:r>
              </a:p>
              <a:p>
                <a:pPr marL="0" indent="0" algn="ctr">
                  <a:buNone/>
                </a:pPr>
                <a:endParaRPr lang="fr-FR" sz="4800" dirty="0" smtClean="0">
                  <a:latin typeface="Cambria" panose="02040503050406030204" pitchFamily="18" charset="0"/>
                  <a:ea typeface="Cambria" panose="02040503050406030204" pitchFamily="18" charset="0"/>
                </a:endParaRPr>
              </a:p>
              <a:p>
                <a:pPr marL="0" indent="0" algn="ctr">
                  <a:buNone/>
                </a:pPr>
                <a:r>
                  <a:rPr lang="fr-FR" sz="48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La moyenne des trois nombres</a:t>
                </a:r>
              </a:p>
              <a:p>
                <a:pPr marL="0" indent="0" algn="ctr">
                  <a:buNone/>
                </a:pPr>
                <a:r>
                  <a:rPr lang="fr-FR" sz="48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5400" i="1" smtClean="0">
                            <a:latin typeface="Cambria Math"/>
                            <a:ea typeface="Cambria" panose="02040503050406030204" pitchFamily="18" charset="0"/>
                          </a:rPr>
                        </m:ctrlPr>
                      </m:fPr>
                      <m:num>
                        <m:r>
                          <a:rPr lang="fr-FR" sz="5400" b="0" i="1" smtClean="0">
                            <a:latin typeface="Cambria Math"/>
                            <a:ea typeface="Cambria" panose="02040503050406030204" pitchFamily="18" charset="0"/>
                          </a:rPr>
                          <m:t>10</m:t>
                        </m:r>
                      </m:num>
                      <m:den>
                        <m:r>
                          <a:rPr lang="fr-FR" sz="5400" b="0" i="1" smtClean="0">
                            <a:latin typeface="Cambria Math"/>
                            <a:ea typeface="Cambria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fr-FR" sz="48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fr-FR" sz="5400" i="1" smtClean="0">
                        <a:latin typeface="Cambria Math"/>
                        <a:ea typeface="Cambria Math"/>
                      </a:rPr>
                      <m:t>𝜋</m:t>
                    </m:r>
                  </m:oMath>
                </a14:m>
                <a:r>
                  <a:rPr lang="fr-FR" sz="5400" dirty="0" smtClean="0"/>
                  <a:t> </a:t>
                </a:r>
                <a:r>
                  <a:rPr lang="fr-FR" sz="4800" dirty="0" smtClean="0"/>
                  <a:t>et </a:t>
                </a:r>
                <a14:m>
                  <m:oMath xmlns:m="http://schemas.openxmlformats.org/officeDocument/2006/math">
                    <m:r>
                      <a:rPr lang="fr-FR" sz="4800" b="0" i="1" smtClean="0">
                        <a:latin typeface="Cambria Math"/>
                      </a:rPr>
                      <m:t>2</m:t>
                    </m:r>
                    <m:rad>
                      <m:radPr>
                        <m:degHide m:val="on"/>
                        <m:ctrlPr>
                          <a:rPr lang="fr-FR" sz="4800" b="0" i="1" smtClean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fr-FR" sz="4800" b="0" i="1" smtClean="0">
                            <a:latin typeface="Cambria Math"/>
                          </a:rPr>
                          <m:t>3</m:t>
                        </m:r>
                      </m:e>
                    </m:rad>
                  </m:oMath>
                </a14:m>
                <a:r>
                  <a:rPr lang="fr-FR" sz="4800" dirty="0" smtClean="0"/>
                  <a:t> est supérieure à 4.</a:t>
                </a:r>
                <a:endParaRPr lang="fr-FR" sz="4800" dirty="0"/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0" y="1600200"/>
                <a:ext cx="9144000" cy="4493096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0" y="384473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fr-FR" sz="5400" b="1" dirty="0" smtClean="0">
                <a:latin typeface="Cambria" panose="02040503050406030204" pitchFamily="18" charset="0"/>
                <a:cs typeface="Arial" panose="020B0604020202020204" pitchFamily="34" charset="0"/>
              </a:rPr>
              <a:t>N°6</a:t>
            </a:r>
            <a:endParaRPr lang="fr-FR" sz="5400" b="1" dirty="0">
              <a:latin typeface="Cambria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971600" y="1484784"/>
            <a:ext cx="7704856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 smtClean="0">
                <a:solidFill>
                  <a:srgbClr val="99009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Faux : </a:t>
            </a:r>
            <a:r>
              <a:rPr lang="fr-FR" sz="4000" dirty="0" smtClean="0">
                <a:solidFill>
                  <a:srgbClr val="99009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chacun des trois nombres           est strictement inférieur à </a:t>
            </a:r>
            <a:r>
              <a:rPr lang="fr-FR" sz="4000" dirty="0">
                <a:solidFill>
                  <a:srgbClr val="99009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699474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0" y="1600201"/>
                <a:ext cx="9144000" cy="4493096"/>
              </a:xfrm>
            </p:spPr>
            <p:txBody>
              <a:bodyPr>
                <a:normAutofit lnSpcReduction="10000"/>
              </a:bodyPr>
              <a:lstStyle/>
              <a:p>
                <a:pPr marL="0" indent="0">
                  <a:buNone/>
                </a:pPr>
                <a:r>
                  <a:rPr lang="fr-FR" dirty="0" smtClean="0"/>
                  <a:t>   </a:t>
                </a:r>
              </a:p>
              <a:p>
                <a:pPr marL="0" indent="0" algn="ctr">
                  <a:buNone/>
                </a:pPr>
                <a:endParaRPr lang="fr-FR" sz="4800" dirty="0" smtClean="0">
                  <a:latin typeface="Cambria" panose="02040503050406030204" pitchFamily="18" charset="0"/>
                  <a:ea typeface="Cambria" panose="02040503050406030204" pitchFamily="18" charset="0"/>
                </a:endParaRPr>
              </a:p>
              <a:p>
                <a:pPr marL="0" indent="0" algn="ctr">
                  <a:buNone/>
                </a:pPr>
                <a:r>
                  <a:rPr lang="fr-FR" sz="4400" dirty="0" smtClean="0">
                    <a:solidFill>
                      <a:srgbClr val="990099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Soit </a:t>
                </a:r>
                <a14:m>
                  <m:oMath xmlns:m="http://schemas.openxmlformats.org/officeDocument/2006/math">
                    <m:r>
                      <a:rPr lang="fr-FR" sz="4400" b="0" i="1" smtClean="0">
                        <a:solidFill>
                          <a:srgbClr val="990099"/>
                        </a:solidFill>
                        <a:latin typeface="Cambria Math"/>
                        <a:ea typeface="Cambria" panose="02040503050406030204" pitchFamily="18" charset="0"/>
                      </a:rPr>
                      <m:t>𝑓</m:t>
                    </m:r>
                  </m:oMath>
                </a14:m>
                <a:r>
                  <a:rPr lang="fr-FR" sz="4400" dirty="0" smtClean="0">
                    <a:solidFill>
                      <a:srgbClr val="990099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la fonction définie par</a:t>
                </a: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r>
                      <a:rPr lang="fr-FR" sz="4400" b="0" i="1" smtClean="0">
                        <a:solidFill>
                          <a:srgbClr val="990099"/>
                        </a:solidFill>
                        <a:latin typeface="Cambria Math"/>
                        <a:ea typeface="Cambria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fr-FR" sz="4400" b="0" i="1" smtClean="0">
                            <a:solidFill>
                              <a:srgbClr val="990099"/>
                            </a:solidFill>
                            <a:latin typeface="Cambria Math"/>
                            <a:ea typeface="Cambria" panose="02040503050406030204" pitchFamily="18" charset="0"/>
                          </a:rPr>
                        </m:ctrlPr>
                      </m:dPr>
                      <m:e>
                        <m:r>
                          <a:rPr lang="fr-FR" sz="4400" b="0" i="1" smtClean="0">
                            <a:solidFill>
                              <a:srgbClr val="990099"/>
                            </a:solidFill>
                            <a:latin typeface="Cambria Math"/>
                            <a:ea typeface="Cambria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fr-FR" sz="4400" b="0" i="1" smtClean="0">
                        <a:solidFill>
                          <a:srgbClr val="990099"/>
                        </a:solidFill>
                        <a:latin typeface="Cambria Math"/>
                        <a:ea typeface="Cambria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fr-FR" sz="4400" b="0" i="1" smtClean="0">
                            <a:solidFill>
                              <a:srgbClr val="990099"/>
                            </a:solidFill>
                            <a:latin typeface="Cambria Math"/>
                            <a:ea typeface="Cambria" panose="02040503050406030204" pitchFamily="18" charset="0"/>
                          </a:rPr>
                        </m:ctrlPr>
                      </m:fPr>
                      <m:num>
                        <m:r>
                          <a:rPr lang="fr-FR" sz="4400" b="0" i="1" smtClean="0">
                            <a:solidFill>
                              <a:srgbClr val="990099"/>
                            </a:solidFill>
                            <a:latin typeface="Cambria Math"/>
                            <a:ea typeface="Cambria" panose="02040503050406030204" pitchFamily="18" charset="0"/>
                          </a:rPr>
                          <m:t>2</m:t>
                        </m:r>
                        <m:r>
                          <a:rPr lang="fr-FR" sz="4400" b="0" i="1" smtClean="0">
                            <a:solidFill>
                              <a:srgbClr val="990099"/>
                            </a:solidFill>
                            <a:latin typeface="Cambria Math"/>
                            <a:ea typeface="Cambria" panose="02040503050406030204" pitchFamily="18" charset="0"/>
                          </a:rPr>
                          <m:t>𝑥</m:t>
                        </m:r>
                        <m:r>
                          <a:rPr lang="fr-FR" sz="4400" b="0" i="1" smtClean="0">
                            <a:solidFill>
                              <a:srgbClr val="990099"/>
                            </a:solidFill>
                            <a:latin typeface="Cambria Math"/>
                            <a:ea typeface="Cambria" panose="02040503050406030204" pitchFamily="18" charset="0"/>
                          </a:rPr>
                          <m:t>+1</m:t>
                        </m:r>
                      </m:num>
                      <m:den>
                        <m:r>
                          <a:rPr lang="fr-FR" sz="4400" b="0" i="1" smtClean="0">
                            <a:solidFill>
                              <a:srgbClr val="990099"/>
                            </a:solidFill>
                            <a:latin typeface="Cambria Math"/>
                            <a:ea typeface="Cambria" panose="02040503050406030204" pitchFamily="18" charset="0"/>
                          </a:rPr>
                          <m:t>5</m:t>
                        </m:r>
                        <m:r>
                          <a:rPr lang="fr-FR" sz="4400" b="0" i="1" smtClean="0">
                            <a:solidFill>
                              <a:srgbClr val="990099"/>
                            </a:solidFill>
                            <a:latin typeface="Cambria Math"/>
                            <a:ea typeface="Cambria" panose="02040503050406030204" pitchFamily="18" charset="0"/>
                          </a:rPr>
                          <m:t>𝑥</m:t>
                        </m:r>
                        <m:r>
                          <a:rPr lang="fr-FR" sz="4400" b="0" i="1" smtClean="0">
                            <a:solidFill>
                              <a:srgbClr val="990099"/>
                            </a:solidFill>
                            <a:latin typeface="Cambria Math"/>
                            <a:ea typeface="Cambria" panose="02040503050406030204" pitchFamily="18" charset="0"/>
                          </a:rPr>
                          <m:t>+10</m:t>
                        </m:r>
                      </m:den>
                    </m:f>
                  </m:oMath>
                </a14:m>
                <a:r>
                  <a:rPr lang="fr-FR" sz="4400" dirty="0" smtClean="0">
                    <a:solidFill>
                      <a:srgbClr val="990099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 pour </a:t>
                </a:r>
                <a14:m>
                  <m:oMath xmlns:m="http://schemas.openxmlformats.org/officeDocument/2006/math">
                    <m:r>
                      <a:rPr lang="fr-FR" sz="4400" b="0" i="1" smtClean="0">
                        <a:solidFill>
                          <a:srgbClr val="990099"/>
                        </a:solidFill>
                        <a:latin typeface="Cambria Math"/>
                        <a:ea typeface="Cambria" panose="02040503050406030204" pitchFamily="18" charset="0"/>
                      </a:rPr>
                      <m:t>𝑥</m:t>
                    </m:r>
                    <m:r>
                      <a:rPr lang="fr-FR" sz="4400" b="0" i="1" smtClean="0">
                        <a:solidFill>
                          <a:srgbClr val="990099"/>
                        </a:solidFill>
                        <a:latin typeface="Cambria Math"/>
                        <a:ea typeface="Cambria Math"/>
                      </a:rPr>
                      <m:t>≠−2.</m:t>
                    </m:r>
                  </m:oMath>
                </a14:m>
                <a:endParaRPr lang="fr-FR" sz="4400" dirty="0" smtClean="0">
                  <a:solidFill>
                    <a:srgbClr val="990099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  <a:p>
                <a:pPr marL="0" indent="0" algn="ctr">
                  <a:buNone/>
                </a:pPr>
                <a:r>
                  <a:rPr lang="fr-FR" sz="44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L’antécédent de 0 est </a:t>
                </a:r>
                <a14:m>
                  <m:oMath xmlns:m="http://schemas.openxmlformats.org/officeDocument/2006/math">
                    <m:r>
                      <a:rPr lang="fr-FR" sz="4400" b="0" i="1" smtClean="0">
                        <a:latin typeface="Cambria Math"/>
                        <a:ea typeface="Cambria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fr-FR" sz="4400" b="0" i="1" smtClean="0">
                            <a:latin typeface="Cambria Math"/>
                            <a:ea typeface="Cambria" panose="02040503050406030204" pitchFamily="18" charset="0"/>
                          </a:rPr>
                        </m:ctrlPr>
                      </m:fPr>
                      <m:num>
                        <m:r>
                          <a:rPr lang="fr-FR" sz="4400" b="0" i="1" smtClean="0">
                            <a:latin typeface="Cambria Math"/>
                            <a:ea typeface="Cambria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fr-FR" sz="4400" b="0" i="1" smtClean="0">
                            <a:latin typeface="Cambria Math"/>
                            <a:ea typeface="Cambria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fr-FR" sz="4400" dirty="0" smtClean="0"/>
                  <a:t> .</a:t>
                </a:r>
                <a:endParaRPr lang="fr-FR" sz="4400" dirty="0"/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0" y="1600201"/>
                <a:ext cx="9144000" cy="4493096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0" y="384473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fr-FR" sz="5400" b="1" dirty="0" smtClean="0">
                <a:latin typeface="Cambria" panose="02040503050406030204" pitchFamily="18" charset="0"/>
                <a:cs typeface="Arial" panose="020B0604020202020204" pitchFamily="34" charset="0"/>
              </a:rPr>
              <a:t>N°7</a:t>
            </a:r>
            <a:endParaRPr lang="fr-FR" sz="5400" b="1" dirty="0">
              <a:latin typeface="Cambria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5" name="Bulle ronde 4"/>
          <p:cNvSpPr/>
          <p:nvPr/>
        </p:nvSpPr>
        <p:spPr>
          <a:xfrm>
            <a:off x="1547664" y="1340768"/>
            <a:ext cx="6336704" cy="1728192"/>
          </a:xfrm>
          <a:prstGeom prst="wedgeEllipseCallout">
            <a:avLst>
              <a:gd name="adj1" fmla="val 3440"/>
              <a:gd name="adj2" fmla="val 43612"/>
            </a:avLst>
          </a:prstGeom>
          <a:solidFill>
            <a:srgbClr val="990099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990099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oneTexte 5"/>
              <p:cNvSpPr txBox="1"/>
              <p:nvPr/>
            </p:nvSpPr>
            <p:spPr>
              <a:xfrm>
                <a:off x="1547664" y="1196752"/>
                <a:ext cx="6624736" cy="15081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4800" dirty="0" smtClean="0">
                    <a:solidFill>
                      <a:srgbClr val="FFCCFF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              Vraie car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400" b="0" i="1" smtClean="0">
                          <a:solidFill>
                            <a:srgbClr val="FFCCFF"/>
                          </a:solidFill>
                          <a:latin typeface="Cambria Math"/>
                          <a:ea typeface="Cambria" panose="02040503050406030204" pitchFamily="18" charset="0"/>
                        </a:rPr>
                        <m:t>𝑓</m:t>
                      </m:r>
                      <m:d>
                        <m:dPr>
                          <m:ctrlPr>
                            <a:rPr lang="fr-FR" sz="4400" b="0" i="1" smtClean="0">
                              <a:solidFill>
                                <a:srgbClr val="FFCCFF"/>
                              </a:solidFill>
                              <a:latin typeface="Cambria Math"/>
                              <a:ea typeface="Cambria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sz="4400" b="0" i="1" smtClean="0">
                              <a:solidFill>
                                <a:srgbClr val="FFCCFF"/>
                              </a:solidFill>
                              <a:latin typeface="Cambria Math"/>
                              <a:ea typeface="Cambria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fr-FR" sz="4400" b="0" i="1" smtClean="0">
                          <a:solidFill>
                            <a:srgbClr val="FFCCFF"/>
                          </a:solidFill>
                          <a:latin typeface="Cambria Math"/>
                          <a:ea typeface="Cambria" panose="02040503050406030204" pitchFamily="18" charset="0"/>
                        </a:rPr>
                        <m:t>=0</m:t>
                      </m:r>
                      <m:r>
                        <a:rPr lang="fr-FR" sz="4400" b="0" i="1" smtClean="0">
                          <a:solidFill>
                            <a:srgbClr val="FFCCFF"/>
                          </a:solidFill>
                          <a:latin typeface="Cambria Math"/>
                          <a:ea typeface="Cambria Math"/>
                        </a:rPr>
                        <m:t>⇔2</m:t>
                      </m:r>
                      <m:r>
                        <a:rPr lang="fr-FR" sz="4400" b="0" i="1" smtClean="0">
                          <a:solidFill>
                            <a:srgbClr val="FFCCFF"/>
                          </a:solidFill>
                          <a:latin typeface="Cambria Math"/>
                          <a:ea typeface="Cambria Math"/>
                        </a:rPr>
                        <m:t>𝑥</m:t>
                      </m:r>
                      <m:r>
                        <a:rPr lang="fr-FR" sz="4400" b="0" i="1" smtClean="0">
                          <a:solidFill>
                            <a:srgbClr val="FFCCFF"/>
                          </a:solidFill>
                          <a:latin typeface="Cambria Math"/>
                          <a:ea typeface="Cambria Math"/>
                        </a:rPr>
                        <m:t>+1=0</m:t>
                      </m:r>
                    </m:oMath>
                  </m:oMathPara>
                </a14:m>
                <a:endParaRPr lang="fr-FR" sz="4400" dirty="0">
                  <a:solidFill>
                    <a:srgbClr val="FFCCFF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6" name="ZoneTexte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47664" y="1196752"/>
                <a:ext cx="6624736" cy="1508105"/>
              </a:xfrm>
              <a:prstGeom prst="rect">
                <a:avLst/>
              </a:prstGeom>
              <a:blipFill rotWithShape="1">
                <a:blip r:embed="rId3"/>
                <a:stretch>
                  <a:fillRect t="-927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2629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0" y="1600201"/>
                <a:ext cx="9144000" cy="4493096"/>
              </a:xfrm>
            </p:spPr>
            <p:txBody>
              <a:bodyPr>
                <a:normAutofit lnSpcReduction="10000"/>
              </a:bodyPr>
              <a:lstStyle/>
              <a:p>
                <a:pPr marL="0" indent="0">
                  <a:buNone/>
                </a:pPr>
                <a:r>
                  <a:rPr lang="fr-FR" dirty="0" smtClean="0"/>
                  <a:t>   </a:t>
                </a:r>
              </a:p>
              <a:p>
                <a:pPr marL="0" indent="0" algn="ctr">
                  <a:buNone/>
                </a:pPr>
                <a:endParaRPr lang="fr-FR" sz="4800" dirty="0" smtClean="0">
                  <a:latin typeface="Cambria" panose="02040503050406030204" pitchFamily="18" charset="0"/>
                  <a:ea typeface="Cambria" panose="02040503050406030204" pitchFamily="18" charset="0"/>
                </a:endParaRPr>
              </a:p>
              <a:p>
                <a:pPr marL="0" indent="0" algn="ctr">
                  <a:buNone/>
                </a:pPr>
                <a:r>
                  <a:rPr lang="fr-FR" sz="4400" dirty="0" smtClean="0">
                    <a:solidFill>
                      <a:srgbClr val="990099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Soit </a:t>
                </a:r>
                <a14:m>
                  <m:oMath xmlns:m="http://schemas.openxmlformats.org/officeDocument/2006/math">
                    <m:r>
                      <a:rPr lang="fr-FR" sz="4400" b="0" i="1" smtClean="0">
                        <a:solidFill>
                          <a:srgbClr val="990099"/>
                        </a:solidFill>
                        <a:latin typeface="Cambria Math"/>
                        <a:ea typeface="Cambria" panose="02040503050406030204" pitchFamily="18" charset="0"/>
                      </a:rPr>
                      <m:t>𝑓</m:t>
                    </m:r>
                  </m:oMath>
                </a14:m>
                <a:r>
                  <a:rPr lang="fr-FR" sz="4400" dirty="0" smtClean="0">
                    <a:solidFill>
                      <a:srgbClr val="990099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la fonction définie par</a:t>
                </a: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r>
                      <a:rPr lang="fr-FR" sz="4400" b="0" i="1" smtClean="0">
                        <a:solidFill>
                          <a:srgbClr val="990099"/>
                        </a:solidFill>
                        <a:latin typeface="Cambria Math"/>
                        <a:ea typeface="Cambria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fr-FR" sz="4400" b="0" i="1" smtClean="0">
                            <a:solidFill>
                              <a:srgbClr val="990099"/>
                            </a:solidFill>
                            <a:latin typeface="Cambria Math"/>
                            <a:ea typeface="Cambria" panose="02040503050406030204" pitchFamily="18" charset="0"/>
                          </a:rPr>
                        </m:ctrlPr>
                      </m:dPr>
                      <m:e>
                        <m:r>
                          <a:rPr lang="fr-FR" sz="4400" b="0" i="1" smtClean="0">
                            <a:solidFill>
                              <a:srgbClr val="990099"/>
                            </a:solidFill>
                            <a:latin typeface="Cambria Math"/>
                            <a:ea typeface="Cambria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fr-FR" sz="4400" b="0" i="1" smtClean="0">
                        <a:solidFill>
                          <a:srgbClr val="990099"/>
                        </a:solidFill>
                        <a:latin typeface="Cambria Math"/>
                        <a:ea typeface="Cambria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fr-FR" sz="4400" b="0" i="1" smtClean="0">
                            <a:solidFill>
                              <a:srgbClr val="990099"/>
                            </a:solidFill>
                            <a:latin typeface="Cambria Math"/>
                            <a:ea typeface="Cambria" panose="02040503050406030204" pitchFamily="18" charset="0"/>
                          </a:rPr>
                        </m:ctrlPr>
                      </m:fPr>
                      <m:num>
                        <m:r>
                          <a:rPr lang="fr-FR" sz="4400" b="0" i="1" smtClean="0">
                            <a:solidFill>
                              <a:srgbClr val="990099"/>
                            </a:solidFill>
                            <a:latin typeface="Cambria Math"/>
                            <a:ea typeface="Cambria" panose="02040503050406030204" pitchFamily="18" charset="0"/>
                          </a:rPr>
                          <m:t>2</m:t>
                        </m:r>
                        <m:r>
                          <a:rPr lang="fr-FR" sz="4400" b="0" i="1" smtClean="0">
                            <a:solidFill>
                              <a:srgbClr val="990099"/>
                            </a:solidFill>
                            <a:latin typeface="Cambria Math"/>
                            <a:ea typeface="Cambria" panose="02040503050406030204" pitchFamily="18" charset="0"/>
                          </a:rPr>
                          <m:t>𝑥</m:t>
                        </m:r>
                        <m:r>
                          <a:rPr lang="fr-FR" sz="4400" b="0" i="1" smtClean="0">
                            <a:solidFill>
                              <a:srgbClr val="990099"/>
                            </a:solidFill>
                            <a:latin typeface="Cambria Math"/>
                            <a:ea typeface="Cambria" panose="02040503050406030204" pitchFamily="18" charset="0"/>
                          </a:rPr>
                          <m:t>+1</m:t>
                        </m:r>
                      </m:num>
                      <m:den>
                        <m:r>
                          <a:rPr lang="fr-FR" sz="4400" b="0" i="1" smtClean="0">
                            <a:solidFill>
                              <a:srgbClr val="990099"/>
                            </a:solidFill>
                            <a:latin typeface="Cambria Math"/>
                            <a:ea typeface="Cambria" panose="02040503050406030204" pitchFamily="18" charset="0"/>
                          </a:rPr>
                          <m:t>5</m:t>
                        </m:r>
                        <m:r>
                          <a:rPr lang="fr-FR" sz="4400" b="0" i="1" smtClean="0">
                            <a:solidFill>
                              <a:srgbClr val="990099"/>
                            </a:solidFill>
                            <a:latin typeface="Cambria Math"/>
                            <a:ea typeface="Cambria" panose="02040503050406030204" pitchFamily="18" charset="0"/>
                          </a:rPr>
                          <m:t>𝑥</m:t>
                        </m:r>
                        <m:r>
                          <a:rPr lang="fr-FR" sz="4400" b="0" i="1" smtClean="0">
                            <a:solidFill>
                              <a:srgbClr val="990099"/>
                            </a:solidFill>
                            <a:latin typeface="Cambria Math"/>
                            <a:ea typeface="Cambria" panose="02040503050406030204" pitchFamily="18" charset="0"/>
                          </a:rPr>
                          <m:t>+10</m:t>
                        </m:r>
                      </m:den>
                    </m:f>
                  </m:oMath>
                </a14:m>
                <a:r>
                  <a:rPr lang="fr-FR" sz="4400" dirty="0" smtClean="0">
                    <a:solidFill>
                      <a:srgbClr val="990099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 pour </a:t>
                </a:r>
                <a14:m>
                  <m:oMath xmlns:m="http://schemas.openxmlformats.org/officeDocument/2006/math">
                    <m:r>
                      <a:rPr lang="fr-FR" sz="4400" b="0" i="1" smtClean="0">
                        <a:solidFill>
                          <a:srgbClr val="990099"/>
                        </a:solidFill>
                        <a:latin typeface="Cambria Math"/>
                        <a:ea typeface="Cambria" panose="02040503050406030204" pitchFamily="18" charset="0"/>
                      </a:rPr>
                      <m:t>𝑥</m:t>
                    </m:r>
                    <m:r>
                      <a:rPr lang="fr-FR" sz="4400" b="0" i="1" smtClean="0">
                        <a:solidFill>
                          <a:srgbClr val="990099"/>
                        </a:solidFill>
                        <a:latin typeface="Cambria Math"/>
                        <a:ea typeface="Cambria Math"/>
                      </a:rPr>
                      <m:t>≠−2.</m:t>
                    </m:r>
                  </m:oMath>
                </a14:m>
                <a:endParaRPr lang="fr-FR" sz="4400" dirty="0" smtClean="0">
                  <a:solidFill>
                    <a:srgbClr val="990099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  <a:p>
                <a:pPr marL="0" indent="0" algn="ctr">
                  <a:buNone/>
                </a:pPr>
                <a:r>
                  <a:rPr lang="fr-FR" sz="44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Pour tout réel </a:t>
                </a:r>
                <a14:m>
                  <m:oMath xmlns:m="http://schemas.openxmlformats.org/officeDocument/2006/math">
                    <m:r>
                      <a:rPr lang="fr-FR" sz="4400" b="0" i="1" smtClean="0">
                        <a:latin typeface="Cambria Math"/>
                        <a:ea typeface="Cambria" panose="02040503050406030204" pitchFamily="18" charset="0"/>
                      </a:rPr>
                      <m:t>𝑥</m:t>
                    </m:r>
                    <m:r>
                      <a:rPr lang="fr-FR" sz="4400" b="0" i="1" smtClean="0">
                        <a:latin typeface="Cambria Math"/>
                        <a:ea typeface="Cambria Math"/>
                      </a:rPr>
                      <m:t>≠−2, </m:t>
                    </m:r>
                    <m:sSup>
                      <m:sSupPr>
                        <m:ctrlPr>
                          <a:rPr lang="fr-FR" sz="4400" b="0" i="1" smtClean="0"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fr-FR" sz="4400" b="0" i="1" smtClean="0">
                            <a:latin typeface="Cambria Math"/>
                            <a:ea typeface="Cambria Math"/>
                          </a:rPr>
                          <m:t>𝑓</m:t>
                        </m:r>
                      </m:e>
                      <m:sup>
                        <m:r>
                          <a:rPr lang="fr-FR" sz="4400" b="0" i="1" smtClean="0">
                            <a:latin typeface="Cambria Math"/>
                            <a:ea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4400" b="0" i="1" smtClean="0"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fr-FR" sz="4400" b="0" i="1" smtClean="0">
                            <a:latin typeface="Cambria Math"/>
                            <a:ea typeface="Cambria Math"/>
                          </a:rPr>
                          <m:t>𝑥</m:t>
                        </m:r>
                      </m:e>
                    </m:d>
                    <m:r>
                      <a:rPr lang="fr-FR" sz="4400" b="0" i="1" smtClean="0">
                        <a:latin typeface="Cambria Math"/>
                        <a:ea typeface="Cambria Math"/>
                      </a:rPr>
                      <m:t>=</m:t>
                    </m:r>
                    <m:f>
                      <m:fPr>
                        <m:ctrlPr>
                          <a:rPr lang="fr-FR" sz="4400" b="0" i="1" smtClean="0"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r>
                          <a:rPr lang="fr-FR" sz="4400" b="0" i="1" smtClean="0">
                            <a:latin typeface="Cambria Math"/>
                            <a:ea typeface="Cambria Math"/>
                          </a:rPr>
                          <m:t>2</m:t>
                        </m:r>
                      </m:num>
                      <m:den>
                        <m:r>
                          <a:rPr lang="fr-FR" sz="4400" b="0" i="1" smtClean="0">
                            <a:latin typeface="Cambria Math"/>
                            <a:ea typeface="Cambria Math"/>
                          </a:rPr>
                          <m:t>5</m:t>
                        </m:r>
                      </m:den>
                    </m:f>
                  </m:oMath>
                </a14:m>
                <a:r>
                  <a:rPr lang="fr-FR" sz="4400" dirty="0" smtClean="0"/>
                  <a:t>.</a:t>
                </a:r>
                <a:endParaRPr lang="fr-FR" sz="4400" dirty="0"/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0" y="1600201"/>
                <a:ext cx="9144000" cy="4493096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0" y="384473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fr-FR" sz="5400" b="1" dirty="0" smtClean="0">
                <a:latin typeface="Cambria" panose="02040503050406030204" pitchFamily="18" charset="0"/>
                <a:cs typeface="Arial" panose="020B0604020202020204" pitchFamily="34" charset="0"/>
              </a:rPr>
              <a:t>N°8</a:t>
            </a:r>
            <a:endParaRPr lang="fr-FR" sz="5400" b="1" dirty="0">
              <a:latin typeface="Cambria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5" name="Bulle ronde 4"/>
          <p:cNvSpPr/>
          <p:nvPr/>
        </p:nvSpPr>
        <p:spPr>
          <a:xfrm>
            <a:off x="1115616" y="1396319"/>
            <a:ext cx="7416824" cy="1528625"/>
          </a:xfrm>
          <a:prstGeom prst="wedgeEllipseCallout">
            <a:avLst>
              <a:gd name="adj1" fmla="val 3440"/>
              <a:gd name="adj2" fmla="val 43612"/>
            </a:avLst>
          </a:prstGeom>
          <a:solidFill>
            <a:srgbClr val="FFCCFF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990099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oneTexte 5"/>
              <p:cNvSpPr txBox="1"/>
              <p:nvPr/>
            </p:nvSpPr>
            <p:spPr>
              <a:xfrm>
                <a:off x="1331640" y="1556792"/>
                <a:ext cx="6768752" cy="12273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4800" dirty="0" smtClean="0">
                    <a:solidFill>
                      <a:srgbClr val="990099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Faux car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sz="4800" b="0" i="1" smtClean="0">
                            <a:solidFill>
                              <a:srgbClr val="990099"/>
                            </a:solidFill>
                            <a:latin typeface="Cambria Math"/>
                            <a:ea typeface="Cambria" panose="02040503050406030204" pitchFamily="18" charset="0"/>
                          </a:rPr>
                        </m:ctrlPr>
                      </m:sSupPr>
                      <m:e>
                        <m:r>
                          <a:rPr lang="fr-FR" sz="4800" b="0" i="1" smtClean="0">
                            <a:solidFill>
                              <a:srgbClr val="990099"/>
                            </a:solidFill>
                            <a:latin typeface="Cambria Math"/>
                            <a:ea typeface="Cambria" panose="02040503050406030204" pitchFamily="18" charset="0"/>
                          </a:rPr>
                          <m:t>𝑓</m:t>
                        </m:r>
                      </m:e>
                      <m:sup>
                        <m:r>
                          <a:rPr lang="fr-FR" sz="4800" b="0" i="1" smtClean="0">
                            <a:solidFill>
                              <a:srgbClr val="990099"/>
                            </a:solidFill>
                            <a:latin typeface="Cambria Math"/>
                            <a:ea typeface="Cambria" panose="02040503050406030204" pitchFamily="18" charset="0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4800" b="0" i="1" smtClean="0">
                            <a:solidFill>
                              <a:srgbClr val="990099"/>
                            </a:solidFill>
                            <a:latin typeface="Cambria Math"/>
                            <a:ea typeface="Cambria" panose="02040503050406030204" pitchFamily="18" charset="0"/>
                          </a:rPr>
                        </m:ctrlPr>
                      </m:dPr>
                      <m:e>
                        <m:r>
                          <a:rPr lang="fr-FR" sz="4800" b="0" i="1" smtClean="0">
                            <a:solidFill>
                              <a:srgbClr val="990099"/>
                            </a:solidFill>
                            <a:latin typeface="Cambria Math"/>
                            <a:ea typeface="Cambria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fr-FR" sz="4800" b="0" i="1" smtClean="0">
                        <a:solidFill>
                          <a:srgbClr val="990099"/>
                        </a:solidFill>
                        <a:latin typeface="Cambria Math"/>
                        <a:ea typeface="Cambria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fr-FR" sz="4800" b="0" i="1" smtClean="0">
                            <a:solidFill>
                              <a:srgbClr val="990099"/>
                            </a:solidFill>
                            <a:latin typeface="Cambria Math"/>
                            <a:ea typeface="Cambria" panose="02040503050406030204" pitchFamily="18" charset="0"/>
                          </a:rPr>
                        </m:ctrlPr>
                      </m:fPr>
                      <m:num>
                        <m:r>
                          <a:rPr lang="fr-FR" sz="4800" b="0" i="1" smtClean="0">
                            <a:solidFill>
                              <a:srgbClr val="990099"/>
                            </a:solidFill>
                            <a:latin typeface="Cambria Math"/>
                            <a:ea typeface="Cambria" panose="02040503050406030204" pitchFamily="18" charset="0"/>
                          </a:rPr>
                          <m:t>15</m:t>
                        </m:r>
                      </m:num>
                      <m:den>
                        <m:sSup>
                          <m:sSupPr>
                            <m:ctrlPr>
                              <a:rPr lang="fr-FR" sz="4800" b="0" i="1" smtClean="0">
                                <a:solidFill>
                                  <a:srgbClr val="990099"/>
                                </a:solidFill>
                                <a:latin typeface="Cambria Math"/>
                                <a:ea typeface="Cambria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fr-FR" sz="4800" b="0" i="1" smtClean="0">
                                    <a:solidFill>
                                      <a:srgbClr val="990099"/>
                                    </a:solidFill>
                                    <a:latin typeface="Cambria Math"/>
                                    <a:ea typeface="Cambria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fr-FR" sz="4800" b="0" i="1" smtClean="0">
                                    <a:solidFill>
                                      <a:srgbClr val="990099"/>
                                    </a:solidFill>
                                    <a:latin typeface="Cambria Math"/>
                                    <a:ea typeface="Cambria" panose="02040503050406030204" pitchFamily="18" charset="0"/>
                                  </a:rPr>
                                  <m:t>5</m:t>
                                </m:r>
                                <m:r>
                                  <a:rPr lang="fr-FR" sz="4800" b="0" i="1" smtClean="0">
                                    <a:solidFill>
                                      <a:srgbClr val="990099"/>
                                    </a:solidFill>
                                    <a:latin typeface="Cambria Math"/>
                                    <a:ea typeface="Cambria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fr-FR" sz="4800" b="0" i="1" smtClean="0">
                                    <a:solidFill>
                                      <a:srgbClr val="990099"/>
                                    </a:solidFill>
                                    <a:latin typeface="Cambria Math"/>
                                    <a:ea typeface="Cambria" panose="02040503050406030204" pitchFamily="18" charset="0"/>
                                  </a:rPr>
                                  <m:t>+1</m:t>
                                </m:r>
                              </m:e>
                            </m:d>
                          </m:e>
                          <m:sup>
                            <m:r>
                              <a:rPr lang="fr-FR" sz="4800" b="0" i="1" smtClean="0">
                                <a:solidFill>
                                  <a:srgbClr val="990099"/>
                                </a:solidFill>
                                <a:latin typeface="Cambria Math"/>
                                <a:ea typeface="Cambria" panose="02040503050406030204" pitchFamily="1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endParaRPr lang="fr-FR" sz="4800" dirty="0">
                  <a:solidFill>
                    <a:srgbClr val="990099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6" name="ZoneTexte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31640" y="1556792"/>
                <a:ext cx="6768752" cy="1227324"/>
              </a:xfrm>
              <a:prstGeom prst="rect">
                <a:avLst/>
              </a:prstGeom>
              <a:blipFill rotWithShape="1">
                <a:blip r:embed="rId3"/>
                <a:stretch>
                  <a:fillRect l="-4050" b="-495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5355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0" y="1600201"/>
                <a:ext cx="9144000" cy="4493096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fr-FR" dirty="0" smtClean="0"/>
                  <a:t>   </a:t>
                </a:r>
              </a:p>
              <a:p>
                <a:pPr marL="0" indent="0" algn="ctr">
                  <a:buNone/>
                </a:pPr>
                <a:r>
                  <a:rPr lang="fr-FR" dirty="0"/>
                  <a:t> </a:t>
                </a:r>
                <a:r>
                  <a:rPr lang="fr-FR" dirty="0" smtClean="0"/>
                  <a:t>  </a:t>
                </a:r>
              </a:p>
              <a:p>
                <a:pPr marL="0" indent="0" algn="ctr">
                  <a:buNone/>
                </a:pPr>
                <a:endParaRPr lang="fr-FR" sz="2400" b="0" i="1" dirty="0" smtClean="0">
                  <a:latin typeface="Cambria Math"/>
                  <a:ea typeface="Cambria" panose="02040503050406030204" pitchFamily="18" charset="0"/>
                </a:endParaRPr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5400" b="0" i="1" smtClean="0">
                          <a:latin typeface="Cambria Math"/>
                          <a:ea typeface="Cambria" panose="02040503050406030204" pitchFamily="18" charset="0"/>
                        </a:rPr>
                        <m:t>𝑐𝑜𝑠</m:t>
                      </m:r>
                      <m:d>
                        <m:dPr>
                          <m:ctrlPr>
                            <a:rPr lang="fr-FR" sz="5400" b="0" i="1" smtClean="0">
                              <a:latin typeface="Cambria Math"/>
                              <a:ea typeface="Cambria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fr-FR" sz="5400" b="0" i="1" smtClean="0">
                                  <a:latin typeface="Cambria Math"/>
                                  <a:ea typeface="Cambria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fr-FR" sz="5400" b="0" i="1" smtClean="0">
                                  <a:latin typeface="Cambria Math"/>
                                  <a:ea typeface="Cambria Math"/>
                                </a:rPr>
                                <m:t>𝜋</m:t>
                              </m:r>
                            </m:num>
                            <m:den>
                              <m:r>
                                <a:rPr lang="fr-FR" sz="5400" b="0" i="1" smtClean="0">
                                  <a:latin typeface="Cambria Math"/>
                                  <a:ea typeface="Cambria" panose="02040503050406030204" pitchFamily="18" charset="0"/>
                                </a:rPr>
                                <m:t>4</m:t>
                              </m:r>
                            </m:den>
                          </m:f>
                        </m:e>
                      </m:d>
                      <m:r>
                        <a:rPr lang="fr-FR" sz="5400" b="0" i="1" smtClean="0">
                          <a:latin typeface="Cambria Math"/>
                          <a:ea typeface="Cambria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5400" b="0" i="1" smtClean="0">
                              <a:latin typeface="Cambria Math"/>
                              <a:ea typeface="Cambria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5400" b="0" i="1" smtClean="0">
                              <a:latin typeface="Cambria Math"/>
                              <a:ea typeface="Cambria" panose="02040503050406030204" pitchFamily="18" charset="0"/>
                            </a:rPr>
                            <m:t>2</m:t>
                          </m:r>
                        </m:num>
                        <m:den>
                          <m:rad>
                            <m:radPr>
                              <m:degHide m:val="on"/>
                              <m:ctrlPr>
                                <a:rPr lang="fr-FR" sz="5400" b="0" i="1" smtClean="0">
                                  <a:latin typeface="Cambria Math"/>
                                  <a:ea typeface="Cambria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fr-FR" sz="5400" b="0" i="1" smtClean="0">
                                  <a:latin typeface="Cambria Math"/>
                                  <a:ea typeface="Cambria" panose="02040503050406030204" pitchFamily="18" charset="0"/>
                                </a:rPr>
                                <m:t>2</m:t>
                              </m:r>
                            </m:e>
                          </m:rad>
                        </m:den>
                      </m:f>
                    </m:oMath>
                  </m:oMathPara>
                </a14:m>
                <a:endParaRPr lang="fr-FR" sz="5400" dirty="0"/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0" y="1600201"/>
                <a:ext cx="9144000" cy="4493096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0" y="384473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fr-FR" sz="5400" b="1" dirty="0" smtClean="0">
                <a:latin typeface="Cambria" panose="02040503050406030204" pitchFamily="18" charset="0"/>
                <a:cs typeface="Arial" panose="020B0604020202020204" pitchFamily="34" charset="0"/>
              </a:rPr>
              <a:t>N°9</a:t>
            </a:r>
            <a:endParaRPr lang="fr-FR" sz="5400" b="1" dirty="0">
              <a:latin typeface="Cambria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5" name="Bulle ronde 4"/>
          <p:cNvSpPr/>
          <p:nvPr/>
        </p:nvSpPr>
        <p:spPr>
          <a:xfrm>
            <a:off x="2699792" y="1396319"/>
            <a:ext cx="5832648" cy="1528625"/>
          </a:xfrm>
          <a:prstGeom prst="wedgeEllipseCallout">
            <a:avLst>
              <a:gd name="adj1" fmla="val 3440"/>
              <a:gd name="adj2" fmla="val 43612"/>
            </a:avLst>
          </a:prstGeom>
          <a:solidFill>
            <a:srgbClr val="FFCCFF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990099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oneTexte 5"/>
              <p:cNvSpPr txBox="1"/>
              <p:nvPr/>
            </p:nvSpPr>
            <p:spPr>
              <a:xfrm>
                <a:off x="3059832" y="1396319"/>
                <a:ext cx="5472608" cy="14566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5400" dirty="0" smtClean="0">
                    <a:solidFill>
                      <a:srgbClr val="990099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Faux car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6000" i="1" smtClean="0">
                            <a:solidFill>
                              <a:srgbClr val="990099"/>
                            </a:solidFill>
                            <a:latin typeface="Cambria Math"/>
                            <a:ea typeface="Cambria" panose="02040503050406030204" pitchFamily="18" charset="0"/>
                          </a:rPr>
                        </m:ctrlPr>
                      </m:fPr>
                      <m:num>
                        <m:r>
                          <a:rPr lang="fr-FR" sz="6000" b="0" i="1" smtClean="0">
                            <a:solidFill>
                              <a:srgbClr val="990099"/>
                            </a:solidFill>
                            <a:latin typeface="Cambria Math"/>
                            <a:ea typeface="Cambria" panose="02040503050406030204" pitchFamily="18" charset="0"/>
                          </a:rPr>
                          <m:t>2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fr-FR" sz="6000" i="1" smtClean="0">
                                <a:solidFill>
                                  <a:srgbClr val="990099"/>
                                </a:solidFill>
                                <a:latin typeface="Cambria Math"/>
                                <a:ea typeface="Cambria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fr-FR" sz="6000" b="0" i="1" smtClean="0">
                                <a:solidFill>
                                  <a:srgbClr val="990099"/>
                                </a:solidFill>
                                <a:latin typeface="Cambria Math"/>
                                <a:ea typeface="Cambria" panose="02040503050406030204" pitchFamily="18" charset="0"/>
                              </a:rPr>
                              <m:t>2</m:t>
                            </m:r>
                          </m:e>
                        </m:rad>
                      </m:den>
                    </m:f>
                    <m:r>
                      <a:rPr lang="fr-FR" sz="6000" b="0" i="1" smtClean="0">
                        <a:solidFill>
                          <a:srgbClr val="990099"/>
                        </a:solidFill>
                        <a:latin typeface="Cambria Math"/>
                        <a:ea typeface="Cambria" panose="02040503050406030204" pitchFamily="18" charset="0"/>
                      </a:rPr>
                      <m:t>&gt;1</m:t>
                    </m:r>
                  </m:oMath>
                </a14:m>
                <a:endParaRPr lang="fr-FR" sz="6000" dirty="0">
                  <a:solidFill>
                    <a:srgbClr val="990099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6" name="ZoneTexte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59832" y="1396319"/>
                <a:ext cx="5472608" cy="1456617"/>
              </a:xfrm>
              <a:prstGeom prst="rect">
                <a:avLst/>
              </a:prstGeom>
              <a:blipFill rotWithShape="1">
                <a:blip r:embed="rId3"/>
                <a:stretch>
                  <a:fillRect l="-6013" b="-502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Multiplier 6"/>
          <p:cNvSpPr/>
          <p:nvPr/>
        </p:nvSpPr>
        <p:spPr>
          <a:xfrm>
            <a:off x="5508104" y="2564904"/>
            <a:ext cx="1251132" cy="2880320"/>
          </a:xfrm>
          <a:prstGeom prst="mathMultiply">
            <a:avLst/>
          </a:prstGeom>
          <a:solidFill>
            <a:srgbClr val="990099">
              <a:alpha val="75000"/>
            </a:srgbClr>
          </a:solidFill>
          <a:ln w="0"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990099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ZoneTexte 7"/>
              <p:cNvSpPr txBox="1"/>
              <p:nvPr/>
            </p:nvSpPr>
            <p:spPr>
              <a:xfrm>
                <a:off x="6588224" y="2944976"/>
                <a:ext cx="2016224" cy="19070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6000" dirty="0" smtClean="0">
                    <a:solidFill>
                      <a:srgbClr val="990099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7200" i="1" smtClean="0">
                            <a:solidFill>
                              <a:srgbClr val="990099"/>
                            </a:solidFill>
                            <a:latin typeface="Cambria Math"/>
                            <a:ea typeface="Cambria" panose="020405030504060302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fr-FR" sz="7200" i="1" smtClean="0">
                                <a:solidFill>
                                  <a:srgbClr val="990099"/>
                                </a:solidFill>
                                <a:latin typeface="Cambria Math"/>
                                <a:ea typeface="Cambria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fr-FR" sz="7200" b="0" i="1" smtClean="0">
                                <a:solidFill>
                                  <a:srgbClr val="990099"/>
                                </a:solidFill>
                                <a:latin typeface="Cambria Math"/>
                                <a:ea typeface="Cambria" panose="02040503050406030204" pitchFamily="1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fr-FR" sz="7200" b="0" i="1" smtClean="0">
                            <a:solidFill>
                              <a:srgbClr val="990099"/>
                            </a:solidFill>
                            <a:latin typeface="Cambria Math"/>
                            <a:ea typeface="Cambria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lang="fr-FR" sz="7200" dirty="0">
                  <a:solidFill>
                    <a:srgbClr val="990099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8" name="ZoneTexte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88224" y="2944976"/>
                <a:ext cx="2016224" cy="1907061"/>
              </a:xfrm>
              <a:prstGeom prst="rect">
                <a:avLst/>
              </a:prstGeom>
              <a:blipFill rotWithShape="1">
                <a:blip r:embed="rId4"/>
                <a:stretch>
                  <a:fillRect l="-10000" b="-319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77747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 animBg="1"/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0" y="1600201"/>
                <a:ext cx="9144000" cy="4493096"/>
              </a:xfrm>
            </p:spPr>
            <p:txBody>
              <a:bodyPr>
                <a:normAutofit fontScale="55000" lnSpcReduction="20000"/>
              </a:bodyPr>
              <a:lstStyle/>
              <a:p>
                <a:pPr marL="0" indent="0">
                  <a:buNone/>
                </a:pPr>
                <a:r>
                  <a:rPr lang="fr-FR" dirty="0" smtClean="0"/>
                  <a:t>   </a:t>
                </a:r>
              </a:p>
              <a:p>
                <a:pPr marL="0" indent="0" algn="ctr">
                  <a:buNone/>
                </a:pPr>
                <a:r>
                  <a:rPr lang="fr-FR" sz="4800" dirty="0" smtClean="0">
                    <a:ea typeface="Cambria" panose="02040503050406030204" pitchFamily="18" charset="0"/>
                  </a:rPr>
                  <a:t>                 </a:t>
                </a:r>
              </a:p>
              <a:p>
                <a:pPr marL="0" indent="0" algn="ctr">
                  <a:buNone/>
                </a:pPr>
                <a:r>
                  <a:rPr lang="fr-FR" sz="4800" dirty="0">
                    <a:ea typeface="Cambria" panose="02040503050406030204" pitchFamily="18" charset="0"/>
                  </a:rPr>
                  <a:t> </a:t>
                </a:r>
                <a:r>
                  <a:rPr lang="fr-FR" sz="4800" dirty="0" smtClean="0">
                    <a:ea typeface="Cambria" panose="02040503050406030204" pitchFamily="18" charset="0"/>
                  </a:rPr>
                  <a:t>               </a:t>
                </a:r>
              </a:p>
              <a:p>
                <a:pPr marL="0" indent="0" algn="ctr">
                  <a:buNone/>
                </a:pPr>
                <a:endParaRPr lang="fr-FR" sz="8600" dirty="0">
                  <a:ea typeface="Cambria" panose="02040503050406030204" pitchFamily="18" charset="0"/>
                </a:endParaRPr>
              </a:p>
              <a:p>
                <a:pPr marL="0" indent="0" algn="ctr">
                  <a:buNone/>
                </a:pPr>
                <a:r>
                  <a:rPr lang="fr-FR" sz="6900" dirty="0" smtClean="0">
                    <a:ea typeface="Cambria" panose="02040503050406030204" pitchFamily="18" charset="0"/>
                  </a:rPr>
                  <a:t>                      </a:t>
                </a:r>
              </a:p>
              <a:p>
                <a:pPr marL="0" indent="0" algn="ctr">
                  <a:buNone/>
                </a:pPr>
                <a:r>
                  <a:rPr lang="fr-FR" sz="8600" dirty="0" smtClean="0">
                    <a:ea typeface="Cambria" panose="02040503050406030204" pitchFamily="18" charset="0"/>
                  </a:rPr>
                  <a:t>                </a:t>
                </a:r>
                <a:r>
                  <a:rPr lang="fr-FR" sz="8700" dirty="0" smtClean="0">
                    <a:ea typeface="Cambria" panose="02040503050406030204" pitchFamily="18" charset="0"/>
                  </a:rPr>
                  <a:t>Donc  </a:t>
                </a:r>
                <a14:m>
                  <m:oMath xmlns:m="http://schemas.openxmlformats.org/officeDocument/2006/math">
                    <m:r>
                      <a:rPr lang="fr-FR" sz="8700" i="1">
                        <a:latin typeface="Cambria Math"/>
                        <a:ea typeface="Cambria" panose="02040503050406030204" pitchFamily="18" charset="0"/>
                      </a:rPr>
                      <m:t>h</m:t>
                    </m:r>
                    <m:r>
                      <a:rPr lang="fr-FR" sz="8700" i="1">
                        <a:latin typeface="Cambria Math"/>
                        <a:ea typeface="Cambria" panose="020405030504060302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fr-FR" sz="8700" i="1">
                            <a:latin typeface="Cambria Math"/>
                            <a:ea typeface="Cambria" panose="02040503050406030204" pitchFamily="1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fr-FR" sz="8700" i="1">
                                <a:latin typeface="Cambria Math"/>
                                <a:ea typeface="Cambria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fr-FR" sz="8700" i="1">
                                <a:latin typeface="Cambria Math"/>
                                <a:ea typeface="Cambria" panose="02040503050406030204" pitchFamily="18" charset="0"/>
                              </a:rPr>
                              <m:t>5</m:t>
                            </m:r>
                          </m:e>
                          <m:sup>
                            <m:r>
                              <a:rPr lang="fr-FR" sz="8700" i="1">
                                <a:latin typeface="Cambria Math"/>
                                <a:ea typeface="Cambria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fr-FR" sz="8700" i="1">
                            <a:latin typeface="Cambria Math"/>
                            <a:ea typeface="Cambria" panose="02040503050406030204" pitchFamily="18" charset="0"/>
                          </a:rPr>
                          <m:t>−</m:t>
                        </m:r>
                        <m:sSup>
                          <m:sSupPr>
                            <m:ctrlPr>
                              <a:rPr lang="fr-FR" sz="8700" i="1">
                                <a:latin typeface="Cambria Math"/>
                                <a:ea typeface="Cambria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fr-FR" sz="8700" i="1">
                                <a:latin typeface="Cambria Math"/>
                                <a:ea typeface="Cambria" panose="02040503050406030204" pitchFamily="18" charset="0"/>
                              </a:rPr>
                              <m:t>2</m:t>
                            </m:r>
                          </m:e>
                          <m:sup>
                            <m:r>
                              <a:rPr lang="fr-FR" sz="8700" i="1">
                                <a:latin typeface="Cambria Math"/>
                                <a:ea typeface="Cambria" panose="02040503050406030204" pitchFamily="18" charset="0"/>
                              </a:rPr>
                              <m:t>2</m:t>
                            </m:r>
                          </m:sup>
                        </m:sSup>
                      </m:e>
                    </m:rad>
                    <m:r>
                      <a:rPr lang="fr-FR" sz="8700">
                        <a:latin typeface="Cambria Math"/>
                        <a:ea typeface="Cambria" panose="02040503050406030204" pitchFamily="18" charset="0"/>
                      </a:rPr>
                      <m:t>=3</m:t>
                    </m:r>
                  </m:oMath>
                </a14:m>
                <a:endParaRPr lang="fr-FR" sz="8700" dirty="0"/>
              </a:p>
              <a:p>
                <a:pPr marL="0" indent="0" algn="ctr">
                  <a:buNone/>
                </a:pPr>
                <a:r>
                  <a:rPr lang="fr-FR" dirty="0"/>
                  <a:t> </a:t>
                </a:r>
                <a:r>
                  <a:rPr lang="fr-FR" dirty="0" smtClean="0"/>
                  <a:t>  </a:t>
                </a:r>
              </a:p>
              <a:p>
                <a:pPr marL="0" indent="0" algn="ctr">
                  <a:buNone/>
                </a:pPr>
                <a:endParaRPr lang="fr-FR" sz="2400" i="1" dirty="0" smtClean="0">
                  <a:latin typeface="Cambria Math"/>
                  <a:ea typeface="Cambria" panose="02040503050406030204" pitchFamily="18" charset="0"/>
                </a:endParaRPr>
              </a:p>
              <a:p>
                <a:pPr marL="0" indent="0" algn="ctr">
                  <a:buNone/>
                </a:pPr>
                <a:r>
                  <a:rPr lang="fr-FR" sz="5400" b="0" dirty="0" smtClean="0">
                    <a:ea typeface="Cambria" panose="02040503050406030204" pitchFamily="18" charset="0"/>
                  </a:rPr>
                  <a:t>         </a:t>
                </a:r>
                <a:endParaRPr lang="fr-FR" sz="5400" dirty="0"/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0" y="1600201"/>
                <a:ext cx="9144000" cy="4493096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0" y="384473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fr-FR" sz="5400" b="1" smtClean="0">
                <a:latin typeface="Cambria" panose="02040503050406030204" pitchFamily="18" charset="0"/>
                <a:cs typeface="Arial" panose="020B0604020202020204" pitchFamily="34" charset="0"/>
              </a:rPr>
              <a:t>N°10</a:t>
            </a:r>
            <a:endParaRPr lang="fr-FR" sz="5400" b="1" dirty="0">
              <a:latin typeface="Cambria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2" name="Triangle rectangle 1"/>
          <p:cNvSpPr/>
          <p:nvPr/>
        </p:nvSpPr>
        <p:spPr>
          <a:xfrm>
            <a:off x="827584" y="1488441"/>
            <a:ext cx="1728192" cy="3888432"/>
          </a:xfrm>
          <a:prstGeom prst="rtTriangle">
            <a:avLst/>
          </a:prstGeom>
          <a:solidFill>
            <a:srgbClr val="990099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ZoneTexte 4"/>
          <p:cNvSpPr txBox="1"/>
          <p:nvPr/>
        </p:nvSpPr>
        <p:spPr>
          <a:xfrm>
            <a:off x="1403648" y="5313402"/>
            <a:ext cx="6480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Cambria" panose="02040503050406030204" pitchFamily="18" charset="0"/>
                <a:ea typeface="Cambria" panose="02040503050406030204" pitchFamily="18" charset="0"/>
              </a:rPr>
              <a:t>2</a:t>
            </a:r>
            <a:endParaRPr lang="fr-FR" sz="4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oneTexte 5"/>
              <p:cNvSpPr txBox="1"/>
              <p:nvPr/>
            </p:nvSpPr>
            <p:spPr>
              <a:xfrm>
                <a:off x="251520" y="3140968"/>
                <a:ext cx="648072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000" b="0" i="1" smtClean="0">
                          <a:latin typeface="Cambria Math"/>
                        </a:rPr>
                        <m:t>h</m:t>
                      </m:r>
                    </m:oMath>
                  </m:oMathPara>
                </a14:m>
                <a:endParaRPr lang="fr-FR" sz="4000" dirty="0"/>
              </a:p>
            </p:txBody>
          </p:sp>
        </mc:Choice>
        <mc:Fallback xmlns="">
          <p:sp>
            <p:nvSpPr>
              <p:cNvPr id="6" name="ZoneTexte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3140968"/>
                <a:ext cx="648072" cy="707886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ZoneTexte 6"/>
          <p:cNvSpPr txBox="1"/>
          <p:nvPr/>
        </p:nvSpPr>
        <p:spPr>
          <a:xfrm>
            <a:off x="1763688" y="3110190"/>
            <a:ext cx="6480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latin typeface="Cambria" panose="02040503050406030204" pitchFamily="18" charset="0"/>
                <a:ea typeface="Cambria" panose="02040503050406030204" pitchFamily="18" charset="0"/>
              </a:rPr>
              <a:t>5</a:t>
            </a:r>
          </a:p>
        </p:txBody>
      </p:sp>
      <p:sp>
        <p:nvSpPr>
          <p:cNvPr id="8" name="Rectangle 7"/>
          <p:cNvSpPr/>
          <p:nvPr/>
        </p:nvSpPr>
        <p:spPr>
          <a:xfrm>
            <a:off x="827584" y="5157192"/>
            <a:ext cx="360040" cy="219681"/>
          </a:xfrm>
          <a:prstGeom prst="rect">
            <a:avLst/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FFC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6029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0" y="1600201"/>
                <a:ext cx="9144000" cy="4493096"/>
              </a:xfrm>
            </p:spPr>
            <p:txBody>
              <a:bodyPr>
                <a:normAutofit fontScale="55000" lnSpcReduction="20000"/>
              </a:bodyPr>
              <a:lstStyle/>
              <a:p>
                <a:pPr marL="0" indent="0">
                  <a:buNone/>
                </a:pPr>
                <a:r>
                  <a:rPr lang="fr-FR" dirty="0" smtClean="0"/>
                  <a:t>   </a:t>
                </a:r>
              </a:p>
              <a:p>
                <a:pPr marL="0" indent="0" algn="ctr">
                  <a:buNone/>
                </a:pPr>
                <a:r>
                  <a:rPr lang="fr-FR" sz="4800" dirty="0" smtClean="0">
                    <a:ea typeface="Cambria" panose="02040503050406030204" pitchFamily="18" charset="0"/>
                  </a:rPr>
                  <a:t>                 </a:t>
                </a:r>
              </a:p>
              <a:p>
                <a:pPr marL="0" indent="0" algn="ctr">
                  <a:buNone/>
                </a:pPr>
                <a:r>
                  <a:rPr lang="fr-FR" sz="4800" dirty="0">
                    <a:ea typeface="Cambria" panose="02040503050406030204" pitchFamily="18" charset="0"/>
                  </a:rPr>
                  <a:t> </a:t>
                </a:r>
                <a:r>
                  <a:rPr lang="fr-FR" sz="4800" dirty="0" smtClean="0">
                    <a:ea typeface="Cambria" panose="02040503050406030204" pitchFamily="18" charset="0"/>
                  </a:rPr>
                  <a:t>               </a:t>
                </a:r>
              </a:p>
              <a:p>
                <a:pPr marL="0" indent="0" algn="ctr">
                  <a:buNone/>
                </a:pPr>
                <a:endParaRPr lang="fr-FR" sz="8600" dirty="0">
                  <a:ea typeface="Cambria" panose="02040503050406030204" pitchFamily="18" charset="0"/>
                </a:endParaRPr>
              </a:p>
              <a:p>
                <a:pPr marL="0" indent="0" algn="ctr">
                  <a:buNone/>
                </a:pPr>
                <a:r>
                  <a:rPr lang="fr-FR" sz="6900" dirty="0" smtClean="0">
                    <a:ea typeface="Cambria" panose="02040503050406030204" pitchFamily="18" charset="0"/>
                  </a:rPr>
                  <a:t>                      </a:t>
                </a:r>
              </a:p>
              <a:p>
                <a:pPr marL="0" indent="0" algn="ctr">
                  <a:buNone/>
                </a:pPr>
                <a:r>
                  <a:rPr lang="fr-FR" sz="8600" dirty="0" smtClean="0">
                    <a:ea typeface="Cambria" panose="02040503050406030204" pitchFamily="18" charset="0"/>
                  </a:rPr>
                  <a:t>                </a:t>
                </a:r>
                <a:r>
                  <a:rPr lang="fr-FR" sz="8700" dirty="0" smtClean="0">
                    <a:ea typeface="Cambria" panose="02040503050406030204" pitchFamily="18" charset="0"/>
                  </a:rPr>
                  <a:t>Donc  </a:t>
                </a:r>
                <a14:m>
                  <m:oMath xmlns:m="http://schemas.openxmlformats.org/officeDocument/2006/math">
                    <m:r>
                      <a:rPr lang="fr-FR" sz="8700" i="1">
                        <a:latin typeface="Cambria Math"/>
                        <a:ea typeface="Cambria" panose="02040503050406030204" pitchFamily="18" charset="0"/>
                      </a:rPr>
                      <m:t>h</m:t>
                    </m:r>
                    <m:r>
                      <a:rPr lang="fr-FR" sz="8700" i="1">
                        <a:latin typeface="Cambria Math"/>
                        <a:ea typeface="Cambria" panose="020405030504060302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fr-FR" sz="8700" i="1">
                            <a:latin typeface="Cambria Math"/>
                            <a:ea typeface="Cambria" panose="02040503050406030204" pitchFamily="1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fr-FR" sz="8700" i="1">
                                <a:latin typeface="Cambria Math"/>
                                <a:ea typeface="Cambria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fr-FR" sz="8700" i="1">
                                <a:latin typeface="Cambria Math"/>
                                <a:ea typeface="Cambria" panose="02040503050406030204" pitchFamily="18" charset="0"/>
                              </a:rPr>
                              <m:t>5</m:t>
                            </m:r>
                          </m:e>
                          <m:sup>
                            <m:r>
                              <a:rPr lang="fr-FR" sz="8700" i="1">
                                <a:latin typeface="Cambria Math"/>
                                <a:ea typeface="Cambria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fr-FR" sz="8700" i="1">
                            <a:latin typeface="Cambria Math"/>
                            <a:ea typeface="Cambria" panose="02040503050406030204" pitchFamily="18" charset="0"/>
                          </a:rPr>
                          <m:t>−</m:t>
                        </m:r>
                        <m:sSup>
                          <m:sSupPr>
                            <m:ctrlPr>
                              <a:rPr lang="fr-FR" sz="8700" i="1">
                                <a:latin typeface="Cambria Math"/>
                                <a:ea typeface="Cambria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fr-FR" sz="8700" i="1">
                                <a:latin typeface="Cambria Math"/>
                                <a:ea typeface="Cambria" panose="02040503050406030204" pitchFamily="18" charset="0"/>
                              </a:rPr>
                              <m:t>2</m:t>
                            </m:r>
                          </m:e>
                          <m:sup>
                            <m:r>
                              <a:rPr lang="fr-FR" sz="8700" i="1">
                                <a:latin typeface="Cambria Math"/>
                                <a:ea typeface="Cambria" panose="02040503050406030204" pitchFamily="18" charset="0"/>
                              </a:rPr>
                              <m:t>2</m:t>
                            </m:r>
                          </m:sup>
                        </m:sSup>
                      </m:e>
                    </m:rad>
                    <m:r>
                      <a:rPr lang="fr-FR" sz="8700">
                        <a:latin typeface="Cambria Math"/>
                        <a:ea typeface="Cambria" panose="02040503050406030204" pitchFamily="18" charset="0"/>
                      </a:rPr>
                      <m:t>=3</m:t>
                    </m:r>
                  </m:oMath>
                </a14:m>
                <a:endParaRPr lang="fr-FR" sz="8700" dirty="0"/>
              </a:p>
              <a:p>
                <a:pPr marL="0" indent="0" algn="ctr">
                  <a:buNone/>
                </a:pPr>
                <a:r>
                  <a:rPr lang="fr-FR" dirty="0"/>
                  <a:t> </a:t>
                </a:r>
                <a:r>
                  <a:rPr lang="fr-FR" dirty="0" smtClean="0"/>
                  <a:t>  </a:t>
                </a:r>
              </a:p>
              <a:p>
                <a:pPr marL="0" indent="0" algn="ctr">
                  <a:buNone/>
                </a:pPr>
                <a:endParaRPr lang="fr-FR" sz="2400" i="1" dirty="0" smtClean="0">
                  <a:latin typeface="Cambria Math"/>
                  <a:ea typeface="Cambria" panose="02040503050406030204" pitchFamily="18" charset="0"/>
                </a:endParaRPr>
              </a:p>
              <a:p>
                <a:pPr marL="0" indent="0" algn="ctr">
                  <a:buNone/>
                </a:pPr>
                <a:r>
                  <a:rPr lang="fr-FR" sz="5400" b="0" dirty="0" smtClean="0">
                    <a:ea typeface="Cambria" panose="02040503050406030204" pitchFamily="18" charset="0"/>
                  </a:rPr>
                  <a:t>         </a:t>
                </a:r>
                <a:endParaRPr lang="fr-FR" sz="5400" dirty="0"/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0" y="1600201"/>
                <a:ext cx="9144000" cy="4493096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0" y="384473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fr-FR" sz="5400" b="1" smtClean="0">
                <a:latin typeface="Cambria" panose="02040503050406030204" pitchFamily="18" charset="0"/>
                <a:cs typeface="Arial" panose="020B0604020202020204" pitchFamily="34" charset="0"/>
              </a:rPr>
              <a:t>N°10</a:t>
            </a:r>
            <a:endParaRPr lang="fr-FR" sz="5400" b="1" dirty="0">
              <a:latin typeface="Cambria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2" name="Triangle rectangle 1"/>
          <p:cNvSpPr/>
          <p:nvPr/>
        </p:nvSpPr>
        <p:spPr>
          <a:xfrm>
            <a:off x="827584" y="1488441"/>
            <a:ext cx="1728192" cy="3888432"/>
          </a:xfrm>
          <a:prstGeom prst="rtTriangle">
            <a:avLst/>
          </a:prstGeom>
          <a:solidFill>
            <a:srgbClr val="990099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ZoneTexte 4"/>
          <p:cNvSpPr txBox="1"/>
          <p:nvPr/>
        </p:nvSpPr>
        <p:spPr>
          <a:xfrm>
            <a:off x="1403648" y="5313402"/>
            <a:ext cx="6480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Cambria" panose="02040503050406030204" pitchFamily="18" charset="0"/>
                <a:ea typeface="Cambria" panose="02040503050406030204" pitchFamily="18" charset="0"/>
              </a:rPr>
              <a:t>2</a:t>
            </a:r>
            <a:endParaRPr lang="fr-FR" sz="4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oneTexte 5"/>
              <p:cNvSpPr txBox="1"/>
              <p:nvPr/>
            </p:nvSpPr>
            <p:spPr>
              <a:xfrm>
                <a:off x="251520" y="3140968"/>
                <a:ext cx="648072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000" b="0" i="1" smtClean="0">
                          <a:latin typeface="Cambria Math"/>
                        </a:rPr>
                        <m:t>h</m:t>
                      </m:r>
                    </m:oMath>
                  </m:oMathPara>
                </a14:m>
                <a:endParaRPr lang="fr-FR" sz="4000" dirty="0"/>
              </a:p>
            </p:txBody>
          </p:sp>
        </mc:Choice>
        <mc:Fallback xmlns="">
          <p:sp>
            <p:nvSpPr>
              <p:cNvPr id="6" name="ZoneTexte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3140968"/>
                <a:ext cx="648072" cy="707886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ZoneTexte 6"/>
          <p:cNvSpPr txBox="1"/>
          <p:nvPr/>
        </p:nvSpPr>
        <p:spPr>
          <a:xfrm>
            <a:off x="1763688" y="3110190"/>
            <a:ext cx="6480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latin typeface="Cambria" panose="02040503050406030204" pitchFamily="18" charset="0"/>
                <a:ea typeface="Cambria" panose="02040503050406030204" pitchFamily="18" charset="0"/>
              </a:rPr>
              <a:t>5</a:t>
            </a:r>
          </a:p>
        </p:txBody>
      </p:sp>
      <p:sp>
        <p:nvSpPr>
          <p:cNvPr id="8" name="Rectangle 7"/>
          <p:cNvSpPr/>
          <p:nvPr/>
        </p:nvSpPr>
        <p:spPr>
          <a:xfrm>
            <a:off x="827584" y="5157192"/>
            <a:ext cx="360040" cy="219681"/>
          </a:xfrm>
          <a:prstGeom prst="rect">
            <a:avLst/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FFCCFF"/>
              </a:solidFill>
            </a:endParaRPr>
          </a:p>
        </p:txBody>
      </p:sp>
      <p:sp>
        <p:nvSpPr>
          <p:cNvPr id="9" name="Bulle ronde 8"/>
          <p:cNvSpPr/>
          <p:nvPr/>
        </p:nvSpPr>
        <p:spPr>
          <a:xfrm>
            <a:off x="1691680" y="1268760"/>
            <a:ext cx="6984776" cy="2163897"/>
          </a:xfrm>
          <a:prstGeom prst="wedgeEllipseCallout">
            <a:avLst>
              <a:gd name="adj1" fmla="val 3440"/>
              <a:gd name="adj2" fmla="val 43612"/>
            </a:avLst>
          </a:prstGeom>
          <a:solidFill>
            <a:srgbClr val="FFCCFF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990099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051720" y="1639662"/>
            <a:ext cx="640871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3200" dirty="0" smtClean="0">
                <a:solidFill>
                  <a:srgbClr val="99009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fr-FR" sz="4800" dirty="0" smtClean="0">
                <a:solidFill>
                  <a:srgbClr val="99009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Faux : 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5443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0" y="1600201"/>
                <a:ext cx="9144000" cy="4493096"/>
              </a:xfrm>
            </p:spPr>
            <p:txBody>
              <a:bodyPr>
                <a:normAutofit fontScale="55000" lnSpcReduction="20000"/>
              </a:bodyPr>
              <a:lstStyle/>
              <a:p>
                <a:pPr marL="0" indent="0">
                  <a:buNone/>
                </a:pPr>
                <a:r>
                  <a:rPr lang="fr-FR" dirty="0" smtClean="0"/>
                  <a:t>   </a:t>
                </a:r>
              </a:p>
              <a:p>
                <a:pPr marL="0" indent="0" algn="ctr">
                  <a:buNone/>
                </a:pPr>
                <a:r>
                  <a:rPr lang="fr-FR" sz="4800" dirty="0" smtClean="0">
                    <a:ea typeface="Cambria" panose="02040503050406030204" pitchFamily="18" charset="0"/>
                  </a:rPr>
                  <a:t>                 </a:t>
                </a:r>
              </a:p>
              <a:p>
                <a:pPr marL="0" indent="0" algn="ctr">
                  <a:buNone/>
                </a:pPr>
                <a:r>
                  <a:rPr lang="fr-FR" sz="4800" dirty="0">
                    <a:ea typeface="Cambria" panose="02040503050406030204" pitchFamily="18" charset="0"/>
                  </a:rPr>
                  <a:t> </a:t>
                </a:r>
                <a:r>
                  <a:rPr lang="fr-FR" sz="4800" dirty="0" smtClean="0">
                    <a:ea typeface="Cambria" panose="02040503050406030204" pitchFamily="18" charset="0"/>
                  </a:rPr>
                  <a:t>               </a:t>
                </a:r>
              </a:p>
              <a:p>
                <a:pPr marL="0" indent="0" algn="ctr">
                  <a:buNone/>
                </a:pPr>
                <a:endParaRPr lang="fr-FR" sz="8600" dirty="0">
                  <a:ea typeface="Cambria" panose="02040503050406030204" pitchFamily="18" charset="0"/>
                </a:endParaRPr>
              </a:p>
              <a:p>
                <a:pPr marL="0" indent="0" algn="ctr">
                  <a:buNone/>
                </a:pPr>
                <a:r>
                  <a:rPr lang="fr-FR" sz="6900" dirty="0" smtClean="0">
                    <a:ea typeface="Cambria" panose="02040503050406030204" pitchFamily="18" charset="0"/>
                  </a:rPr>
                  <a:t>                      </a:t>
                </a:r>
              </a:p>
              <a:p>
                <a:pPr marL="0" indent="0" algn="ctr">
                  <a:buNone/>
                </a:pPr>
                <a:r>
                  <a:rPr lang="fr-FR" sz="8600" dirty="0" smtClean="0">
                    <a:ea typeface="Cambria" panose="02040503050406030204" pitchFamily="18" charset="0"/>
                  </a:rPr>
                  <a:t>                </a:t>
                </a:r>
                <a:r>
                  <a:rPr lang="fr-FR" sz="8700" dirty="0" smtClean="0">
                    <a:ea typeface="Cambria" panose="02040503050406030204" pitchFamily="18" charset="0"/>
                  </a:rPr>
                  <a:t>Donc  </a:t>
                </a:r>
                <a14:m>
                  <m:oMath xmlns:m="http://schemas.openxmlformats.org/officeDocument/2006/math">
                    <m:r>
                      <a:rPr lang="fr-FR" sz="8700" i="1">
                        <a:latin typeface="Cambria Math"/>
                        <a:ea typeface="Cambria" panose="02040503050406030204" pitchFamily="18" charset="0"/>
                      </a:rPr>
                      <m:t>h</m:t>
                    </m:r>
                    <m:r>
                      <a:rPr lang="fr-FR" sz="8700" i="1">
                        <a:latin typeface="Cambria Math"/>
                        <a:ea typeface="Cambria" panose="020405030504060302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fr-FR" sz="8700" i="1">
                            <a:latin typeface="Cambria Math"/>
                            <a:ea typeface="Cambria" panose="02040503050406030204" pitchFamily="1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fr-FR" sz="8700" i="1">
                                <a:latin typeface="Cambria Math"/>
                                <a:ea typeface="Cambria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fr-FR" sz="8700" i="1">
                                <a:latin typeface="Cambria Math"/>
                                <a:ea typeface="Cambria" panose="02040503050406030204" pitchFamily="18" charset="0"/>
                              </a:rPr>
                              <m:t>5</m:t>
                            </m:r>
                          </m:e>
                          <m:sup>
                            <m:r>
                              <a:rPr lang="fr-FR" sz="8700" i="1">
                                <a:latin typeface="Cambria Math"/>
                                <a:ea typeface="Cambria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fr-FR" sz="8700" i="1">
                            <a:latin typeface="Cambria Math"/>
                            <a:ea typeface="Cambria" panose="02040503050406030204" pitchFamily="18" charset="0"/>
                          </a:rPr>
                          <m:t>−</m:t>
                        </m:r>
                        <m:sSup>
                          <m:sSupPr>
                            <m:ctrlPr>
                              <a:rPr lang="fr-FR" sz="8700" i="1">
                                <a:latin typeface="Cambria Math"/>
                                <a:ea typeface="Cambria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fr-FR" sz="8700" i="1">
                                <a:latin typeface="Cambria Math"/>
                                <a:ea typeface="Cambria" panose="02040503050406030204" pitchFamily="18" charset="0"/>
                              </a:rPr>
                              <m:t>2</m:t>
                            </m:r>
                          </m:e>
                          <m:sup>
                            <m:r>
                              <a:rPr lang="fr-FR" sz="8700" i="1">
                                <a:latin typeface="Cambria Math"/>
                                <a:ea typeface="Cambria" panose="02040503050406030204" pitchFamily="18" charset="0"/>
                              </a:rPr>
                              <m:t>2</m:t>
                            </m:r>
                          </m:sup>
                        </m:sSup>
                      </m:e>
                    </m:rad>
                    <m:r>
                      <a:rPr lang="fr-FR" sz="8700">
                        <a:latin typeface="Cambria Math"/>
                        <a:ea typeface="Cambria" panose="02040503050406030204" pitchFamily="18" charset="0"/>
                      </a:rPr>
                      <m:t>=3</m:t>
                    </m:r>
                  </m:oMath>
                </a14:m>
                <a:endParaRPr lang="fr-FR" sz="8700" dirty="0"/>
              </a:p>
              <a:p>
                <a:pPr marL="0" indent="0" algn="ctr">
                  <a:buNone/>
                </a:pPr>
                <a:r>
                  <a:rPr lang="fr-FR" dirty="0"/>
                  <a:t> </a:t>
                </a:r>
                <a:r>
                  <a:rPr lang="fr-FR" dirty="0" smtClean="0"/>
                  <a:t>  </a:t>
                </a:r>
              </a:p>
              <a:p>
                <a:pPr marL="0" indent="0" algn="ctr">
                  <a:buNone/>
                </a:pPr>
                <a:endParaRPr lang="fr-FR" sz="2400" i="1" dirty="0" smtClean="0">
                  <a:latin typeface="Cambria Math"/>
                  <a:ea typeface="Cambria" panose="02040503050406030204" pitchFamily="18" charset="0"/>
                </a:endParaRPr>
              </a:p>
              <a:p>
                <a:pPr marL="0" indent="0" algn="ctr">
                  <a:buNone/>
                </a:pPr>
                <a:r>
                  <a:rPr lang="fr-FR" sz="5400" b="0" dirty="0" smtClean="0">
                    <a:ea typeface="Cambria" panose="02040503050406030204" pitchFamily="18" charset="0"/>
                  </a:rPr>
                  <a:t>         </a:t>
                </a:r>
                <a:endParaRPr lang="fr-FR" sz="5400" dirty="0"/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0" y="1600201"/>
                <a:ext cx="9144000" cy="4493096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0" y="384473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fr-FR" sz="5400" b="1" smtClean="0">
                <a:latin typeface="Cambria" panose="02040503050406030204" pitchFamily="18" charset="0"/>
                <a:cs typeface="Arial" panose="020B0604020202020204" pitchFamily="34" charset="0"/>
              </a:rPr>
              <a:t>N°10</a:t>
            </a:r>
            <a:endParaRPr lang="fr-FR" sz="5400" b="1" dirty="0">
              <a:latin typeface="Cambria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2" name="Triangle rectangle 1"/>
          <p:cNvSpPr/>
          <p:nvPr/>
        </p:nvSpPr>
        <p:spPr>
          <a:xfrm>
            <a:off x="827584" y="1488441"/>
            <a:ext cx="1728192" cy="3888432"/>
          </a:xfrm>
          <a:prstGeom prst="rtTriangle">
            <a:avLst/>
          </a:prstGeom>
          <a:solidFill>
            <a:srgbClr val="990099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ZoneTexte 4"/>
          <p:cNvSpPr txBox="1"/>
          <p:nvPr/>
        </p:nvSpPr>
        <p:spPr>
          <a:xfrm>
            <a:off x="1403648" y="5313402"/>
            <a:ext cx="6480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Cambria" panose="02040503050406030204" pitchFamily="18" charset="0"/>
                <a:ea typeface="Cambria" panose="02040503050406030204" pitchFamily="18" charset="0"/>
              </a:rPr>
              <a:t>2</a:t>
            </a:r>
            <a:endParaRPr lang="fr-FR" sz="4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oneTexte 5"/>
              <p:cNvSpPr txBox="1"/>
              <p:nvPr/>
            </p:nvSpPr>
            <p:spPr>
              <a:xfrm>
                <a:off x="251520" y="3140968"/>
                <a:ext cx="648072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000" b="0" i="1" smtClean="0">
                          <a:latin typeface="Cambria Math"/>
                        </a:rPr>
                        <m:t>h</m:t>
                      </m:r>
                    </m:oMath>
                  </m:oMathPara>
                </a14:m>
                <a:endParaRPr lang="fr-FR" sz="4000" dirty="0"/>
              </a:p>
            </p:txBody>
          </p:sp>
        </mc:Choice>
        <mc:Fallback xmlns="">
          <p:sp>
            <p:nvSpPr>
              <p:cNvPr id="6" name="ZoneTexte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3140968"/>
                <a:ext cx="648072" cy="707886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ZoneTexte 6"/>
          <p:cNvSpPr txBox="1"/>
          <p:nvPr/>
        </p:nvSpPr>
        <p:spPr>
          <a:xfrm>
            <a:off x="1763688" y="3110190"/>
            <a:ext cx="6480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latin typeface="Cambria" panose="02040503050406030204" pitchFamily="18" charset="0"/>
                <a:ea typeface="Cambria" panose="02040503050406030204" pitchFamily="18" charset="0"/>
              </a:rPr>
              <a:t>5</a:t>
            </a:r>
          </a:p>
        </p:txBody>
      </p:sp>
      <p:sp>
        <p:nvSpPr>
          <p:cNvPr id="8" name="Rectangle 7"/>
          <p:cNvSpPr/>
          <p:nvPr/>
        </p:nvSpPr>
        <p:spPr>
          <a:xfrm>
            <a:off x="827584" y="5157192"/>
            <a:ext cx="360040" cy="219681"/>
          </a:xfrm>
          <a:prstGeom prst="rect">
            <a:avLst/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FFCCFF"/>
              </a:solidFill>
            </a:endParaRPr>
          </a:p>
        </p:txBody>
      </p:sp>
      <p:sp>
        <p:nvSpPr>
          <p:cNvPr id="9" name="Bulle ronde 8"/>
          <p:cNvSpPr/>
          <p:nvPr/>
        </p:nvSpPr>
        <p:spPr>
          <a:xfrm>
            <a:off x="1691680" y="1268760"/>
            <a:ext cx="6984776" cy="2163897"/>
          </a:xfrm>
          <a:prstGeom prst="wedgeEllipseCallout">
            <a:avLst>
              <a:gd name="adj1" fmla="val 3440"/>
              <a:gd name="adj2" fmla="val 43612"/>
            </a:avLst>
          </a:prstGeom>
          <a:solidFill>
            <a:srgbClr val="FFCCFF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990099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/>
              <p:cNvSpPr/>
              <p:nvPr/>
            </p:nvSpPr>
            <p:spPr>
              <a:xfrm>
                <a:off x="2051720" y="1639662"/>
                <a:ext cx="6408712" cy="164532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fr-FR" sz="3200" dirty="0" smtClean="0">
                    <a:solidFill>
                      <a:srgbClr val="990099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fr-FR" sz="4800" dirty="0" smtClean="0">
                    <a:solidFill>
                      <a:srgbClr val="990099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Faux : 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800" i="1" smtClean="0">
                          <a:solidFill>
                            <a:srgbClr val="990099"/>
                          </a:solidFill>
                          <a:latin typeface="Cambria Math"/>
                          <a:ea typeface="Cambria" panose="02040503050406030204" pitchFamily="18" charset="0"/>
                        </a:rPr>
                        <m:t>h</m:t>
                      </m:r>
                      <m:r>
                        <a:rPr lang="fr-FR" sz="2800" i="1" smtClean="0">
                          <a:solidFill>
                            <a:srgbClr val="990099"/>
                          </a:solidFill>
                          <a:latin typeface="Cambria Math"/>
                          <a:ea typeface="Cambria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fr-FR" sz="2800" i="1">
                              <a:solidFill>
                                <a:srgbClr val="990099"/>
                              </a:solidFill>
                              <a:latin typeface="Cambria Math"/>
                              <a:ea typeface="Cambria" panose="02040503050406030204" pitchFamily="18" charset="0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fr-FR" sz="2800" i="1">
                                  <a:solidFill>
                                    <a:srgbClr val="990099"/>
                                  </a:solidFill>
                                  <a:latin typeface="Cambria Math"/>
                                  <a:ea typeface="Cambria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fr-FR" sz="2800" i="1">
                                  <a:solidFill>
                                    <a:srgbClr val="990099"/>
                                  </a:solidFill>
                                  <a:latin typeface="Cambria Math"/>
                                  <a:ea typeface="Cambria" panose="02040503050406030204" pitchFamily="18" charset="0"/>
                                </a:rPr>
                                <m:t>5</m:t>
                              </m:r>
                            </m:e>
                            <m:sup>
                              <m:r>
                                <a:rPr lang="fr-FR" sz="2800" i="1">
                                  <a:solidFill>
                                    <a:srgbClr val="990099"/>
                                  </a:solidFill>
                                  <a:latin typeface="Cambria Math"/>
                                  <a:ea typeface="Cambria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fr-FR" sz="2800" i="1">
                              <a:solidFill>
                                <a:srgbClr val="990099"/>
                              </a:solidFill>
                              <a:latin typeface="Cambria Math"/>
                              <a:ea typeface="Cambria" panose="02040503050406030204" pitchFamily="18" charset="0"/>
                            </a:rPr>
                            <m:t>−</m:t>
                          </m:r>
                          <m:sSup>
                            <m:sSupPr>
                              <m:ctrlPr>
                                <a:rPr lang="fr-FR" sz="2800" i="1">
                                  <a:solidFill>
                                    <a:srgbClr val="990099"/>
                                  </a:solidFill>
                                  <a:latin typeface="Cambria Math"/>
                                  <a:ea typeface="Cambria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fr-FR" sz="2800" i="1">
                                  <a:solidFill>
                                    <a:srgbClr val="990099"/>
                                  </a:solidFill>
                                  <a:latin typeface="Cambria Math"/>
                                  <a:ea typeface="Cambria" panose="02040503050406030204" pitchFamily="18" charset="0"/>
                                </a:rPr>
                                <m:t>2</m:t>
                              </m:r>
                            </m:e>
                            <m:sup>
                              <m:r>
                                <a:rPr lang="fr-FR" sz="2800" i="1">
                                  <a:solidFill>
                                    <a:srgbClr val="990099"/>
                                  </a:solidFill>
                                  <a:latin typeface="Cambria Math"/>
                                  <a:ea typeface="Cambria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</m:rad>
                      <m:r>
                        <a:rPr lang="fr-FR" sz="2800">
                          <a:solidFill>
                            <a:srgbClr val="990099"/>
                          </a:solidFill>
                          <a:latin typeface="Cambria Math"/>
                          <a:ea typeface="Cambria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fr-FR" sz="2800" i="1" smtClean="0">
                              <a:solidFill>
                                <a:srgbClr val="990099"/>
                              </a:solidFill>
                              <a:latin typeface="Cambria Math"/>
                              <a:ea typeface="Cambria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fr-FR" sz="2800" b="0" i="1" smtClean="0">
                              <a:solidFill>
                                <a:srgbClr val="990099"/>
                              </a:solidFill>
                              <a:latin typeface="Cambria Math"/>
                              <a:ea typeface="Cambria" panose="02040503050406030204" pitchFamily="18" charset="0"/>
                            </a:rPr>
                            <m:t>25−4</m:t>
                          </m:r>
                        </m:e>
                      </m:rad>
                      <m:r>
                        <a:rPr lang="fr-FR" sz="2800" b="0" i="0" smtClean="0">
                          <a:solidFill>
                            <a:srgbClr val="990099"/>
                          </a:solidFill>
                          <a:latin typeface="Cambria Math"/>
                          <a:ea typeface="Cambria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fr-FR" sz="2800" b="0" i="1" smtClean="0">
                              <a:solidFill>
                                <a:srgbClr val="990099"/>
                              </a:solidFill>
                              <a:latin typeface="Cambria Math"/>
                              <a:ea typeface="Cambria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fr-FR" sz="2800" b="0" i="1" smtClean="0">
                              <a:solidFill>
                                <a:srgbClr val="990099"/>
                              </a:solidFill>
                              <a:latin typeface="Cambria Math"/>
                              <a:ea typeface="Cambria" panose="02040503050406030204" pitchFamily="18" charset="0"/>
                            </a:rPr>
                            <m:t>21</m:t>
                          </m:r>
                        </m:e>
                      </m:rad>
                      <m:r>
                        <a:rPr lang="fr-FR" sz="2800" b="0" i="1" smtClean="0">
                          <a:solidFill>
                            <a:srgbClr val="990099"/>
                          </a:solidFill>
                          <a:latin typeface="Cambria Math"/>
                          <a:ea typeface="Cambria Math"/>
                        </a:rPr>
                        <m:t>≈4,6</m:t>
                      </m:r>
                    </m:oMath>
                  </m:oMathPara>
                </a14:m>
                <a:endParaRPr lang="fr-FR" sz="2800" dirty="0">
                  <a:solidFill>
                    <a:srgbClr val="990099"/>
                  </a:solidFill>
                </a:endParaRPr>
              </a:p>
              <a:p>
                <a:endParaRPr lang="fr-FR" dirty="0"/>
              </a:p>
            </p:txBody>
          </p:sp>
        </mc:Choice>
        <mc:Fallback xmlns="">
          <p:sp>
            <p:nvSpPr>
              <p:cNvPr id="10" name="Rectangle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51720" y="1639662"/>
                <a:ext cx="6408712" cy="1645322"/>
              </a:xfrm>
              <a:prstGeom prst="rect">
                <a:avLst/>
              </a:prstGeom>
              <a:blipFill rotWithShape="1">
                <a:blip r:embed="rId4"/>
                <a:stretch>
                  <a:fillRect l="-2950" t="-8519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68851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0" y="1600201"/>
                <a:ext cx="9144000" cy="4493096"/>
              </a:xfrm>
            </p:spPr>
            <p:txBody>
              <a:bodyPr>
                <a:normAutofit fontScale="55000" lnSpcReduction="20000"/>
              </a:bodyPr>
              <a:lstStyle/>
              <a:p>
                <a:pPr marL="0" indent="0">
                  <a:buNone/>
                </a:pPr>
                <a:r>
                  <a:rPr lang="fr-FR" dirty="0" smtClean="0"/>
                  <a:t>   </a:t>
                </a:r>
              </a:p>
              <a:p>
                <a:pPr marL="0" indent="0" algn="ctr">
                  <a:buNone/>
                </a:pPr>
                <a:r>
                  <a:rPr lang="fr-FR" sz="4800" dirty="0" smtClean="0">
                    <a:ea typeface="Cambria" panose="02040503050406030204" pitchFamily="18" charset="0"/>
                  </a:rPr>
                  <a:t>                 </a:t>
                </a:r>
              </a:p>
              <a:p>
                <a:pPr marL="0" indent="0" algn="ctr">
                  <a:buNone/>
                </a:pPr>
                <a:r>
                  <a:rPr lang="fr-FR" sz="4800" dirty="0">
                    <a:ea typeface="Cambria" panose="02040503050406030204" pitchFamily="18" charset="0"/>
                  </a:rPr>
                  <a:t> </a:t>
                </a:r>
                <a:r>
                  <a:rPr lang="fr-FR" sz="4800" dirty="0" smtClean="0">
                    <a:ea typeface="Cambria" panose="02040503050406030204" pitchFamily="18" charset="0"/>
                  </a:rPr>
                  <a:t>               </a:t>
                </a:r>
              </a:p>
              <a:p>
                <a:pPr marL="0" indent="0" algn="ctr">
                  <a:buNone/>
                </a:pPr>
                <a:endParaRPr lang="fr-FR" sz="8600" dirty="0">
                  <a:ea typeface="Cambria" panose="02040503050406030204" pitchFamily="18" charset="0"/>
                </a:endParaRPr>
              </a:p>
              <a:p>
                <a:pPr marL="0" indent="0" algn="ctr">
                  <a:buNone/>
                </a:pPr>
                <a:r>
                  <a:rPr lang="fr-FR" sz="6900" dirty="0" smtClean="0">
                    <a:ea typeface="Cambria" panose="02040503050406030204" pitchFamily="18" charset="0"/>
                  </a:rPr>
                  <a:t>                      </a:t>
                </a:r>
              </a:p>
              <a:p>
                <a:pPr marL="0" indent="0" algn="ctr">
                  <a:buNone/>
                </a:pPr>
                <a:r>
                  <a:rPr lang="fr-FR" sz="8600" dirty="0" smtClean="0">
                    <a:ea typeface="Cambria" panose="02040503050406030204" pitchFamily="18" charset="0"/>
                  </a:rPr>
                  <a:t>                </a:t>
                </a:r>
                <a:r>
                  <a:rPr lang="fr-FR" sz="8700" dirty="0" smtClean="0">
                    <a:ea typeface="Cambria" panose="02040503050406030204" pitchFamily="18" charset="0"/>
                  </a:rPr>
                  <a:t>Donc  </a:t>
                </a:r>
                <a14:m>
                  <m:oMath xmlns:m="http://schemas.openxmlformats.org/officeDocument/2006/math">
                    <m:r>
                      <a:rPr lang="fr-FR" sz="8700" i="1">
                        <a:latin typeface="Cambria Math"/>
                        <a:ea typeface="Cambria" panose="02040503050406030204" pitchFamily="18" charset="0"/>
                      </a:rPr>
                      <m:t>h</m:t>
                    </m:r>
                    <m:r>
                      <a:rPr lang="fr-FR" sz="8700" i="1">
                        <a:latin typeface="Cambria Math"/>
                        <a:ea typeface="Cambria" panose="020405030504060302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fr-FR" sz="8700" i="1">
                            <a:latin typeface="Cambria Math"/>
                            <a:ea typeface="Cambria" panose="02040503050406030204" pitchFamily="1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fr-FR" sz="8700" i="1">
                                <a:latin typeface="Cambria Math"/>
                                <a:ea typeface="Cambria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fr-FR" sz="8700" i="1">
                                <a:latin typeface="Cambria Math"/>
                                <a:ea typeface="Cambria" panose="02040503050406030204" pitchFamily="18" charset="0"/>
                              </a:rPr>
                              <m:t>5</m:t>
                            </m:r>
                          </m:e>
                          <m:sup>
                            <m:r>
                              <a:rPr lang="fr-FR" sz="8700" i="1">
                                <a:latin typeface="Cambria Math"/>
                                <a:ea typeface="Cambria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fr-FR" sz="8700" i="1">
                            <a:latin typeface="Cambria Math"/>
                            <a:ea typeface="Cambria" panose="02040503050406030204" pitchFamily="18" charset="0"/>
                          </a:rPr>
                          <m:t>−</m:t>
                        </m:r>
                        <m:sSup>
                          <m:sSupPr>
                            <m:ctrlPr>
                              <a:rPr lang="fr-FR" sz="8700" i="1">
                                <a:latin typeface="Cambria Math"/>
                                <a:ea typeface="Cambria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fr-FR" sz="8700" i="1">
                                <a:latin typeface="Cambria Math"/>
                                <a:ea typeface="Cambria" panose="02040503050406030204" pitchFamily="18" charset="0"/>
                              </a:rPr>
                              <m:t>2</m:t>
                            </m:r>
                          </m:e>
                          <m:sup>
                            <m:r>
                              <a:rPr lang="fr-FR" sz="8700" i="1">
                                <a:latin typeface="Cambria Math"/>
                                <a:ea typeface="Cambria" panose="02040503050406030204" pitchFamily="18" charset="0"/>
                              </a:rPr>
                              <m:t>2</m:t>
                            </m:r>
                          </m:sup>
                        </m:sSup>
                      </m:e>
                    </m:rad>
                    <m:r>
                      <a:rPr lang="fr-FR" sz="8700">
                        <a:latin typeface="Cambria Math"/>
                        <a:ea typeface="Cambria" panose="02040503050406030204" pitchFamily="18" charset="0"/>
                      </a:rPr>
                      <m:t>=3</m:t>
                    </m:r>
                  </m:oMath>
                </a14:m>
                <a:endParaRPr lang="fr-FR" sz="8700" dirty="0"/>
              </a:p>
              <a:p>
                <a:pPr marL="0" indent="0" algn="ctr">
                  <a:buNone/>
                </a:pPr>
                <a:r>
                  <a:rPr lang="fr-FR" dirty="0"/>
                  <a:t> </a:t>
                </a:r>
                <a:r>
                  <a:rPr lang="fr-FR" dirty="0" smtClean="0"/>
                  <a:t>  </a:t>
                </a:r>
              </a:p>
              <a:p>
                <a:pPr marL="0" indent="0" algn="ctr">
                  <a:buNone/>
                </a:pPr>
                <a:endParaRPr lang="fr-FR" sz="2400" i="1" dirty="0" smtClean="0">
                  <a:latin typeface="Cambria Math"/>
                  <a:ea typeface="Cambria" panose="02040503050406030204" pitchFamily="18" charset="0"/>
                </a:endParaRPr>
              </a:p>
              <a:p>
                <a:pPr marL="0" indent="0" algn="ctr">
                  <a:buNone/>
                </a:pPr>
                <a:r>
                  <a:rPr lang="fr-FR" sz="5400" b="0" dirty="0" smtClean="0">
                    <a:ea typeface="Cambria" panose="02040503050406030204" pitchFamily="18" charset="0"/>
                  </a:rPr>
                  <a:t>         </a:t>
                </a:r>
                <a:endParaRPr lang="fr-FR" sz="5400" dirty="0"/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0" y="1600201"/>
                <a:ext cx="9144000" cy="4493096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0" y="384473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fr-FR" sz="5400" b="1" smtClean="0">
                <a:latin typeface="Cambria" panose="02040503050406030204" pitchFamily="18" charset="0"/>
                <a:cs typeface="Arial" panose="020B0604020202020204" pitchFamily="34" charset="0"/>
              </a:rPr>
              <a:t>N°10</a:t>
            </a:r>
            <a:endParaRPr lang="fr-FR" sz="5400" b="1" dirty="0">
              <a:latin typeface="Cambria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2" name="Triangle rectangle 1"/>
          <p:cNvSpPr/>
          <p:nvPr/>
        </p:nvSpPr>
        <p:spPr>
          <a:xfrm>
            <a:off x="827584" y="1488441"/>
            <a:ext cx="1728192" cy="3888432"/>
          </a:xfrm>
          <a:prstGeom prst="rtTriangle">
            <a:avLst/>
          </a:prstGeom>
          <a:solidFill>
            <a:srgbClr val="990099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ZoneTexte 4"/>
          <p:cNvSpPr txBox="1"/>
          <p:nvPr/>
        </p:nvSpPr>
        <p:spPr>
          <a:xfrm>
            <a:off x="1403648" y="5313402"/>
            <a:ext cx="6480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Cambria" panose="02040503050406030204" pitchFamily="18" charset="0"/>
                <a:ea typeface="Cambria" panose="02040503050406030204" pitchFamily="18" charset="0"/>
              </a:rPr>
              <a:t>2</a:t>
            </a:r>
            <a:endParaRPr lang="fr-FR" sz="4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oneTexte 5"/>
              <p:cNvSpPr txBox="1"/>
              <p:nvPr/>
            </p:nvSpPr>
            <p:spPr>
              <a:xfrm>
                <a:off x="251520" y="3140968"/>
                <a:ext cx="648072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000" b="0" i="1" smtClean="0">
                          <a:latin typeface="Cambria Math"/>
                        </a:rPr>
                        <m:t>h</m:t>
                      </m:r>
                    </m:oMath>
                  </m:oMathPara>
                </a14:m>
                <a:endParaRPr lang="fr-FR" sz="4000" dirty="0"/>
              </a:p>
            </p:txBody>
          </p:sp>
        </mc:Choice>
        <mc:Fallback xmlns="">
          <p:sp>
            <p:nvSpPr>
              <p:cNvPr id="6" name="ZoneTexte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3140968"/>
                <a:ext cx="648072" cy="707886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ZoneTexte 6"/>
          <p:cNvSpPr txBox="1"/>
          <p:nvPr/>
        </p:nvSpPr>
        <p:spPr>
          <a:xfrm>
            <a:off x="1763688" y="3110190"/>
            <a:ext cx="6480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latin typeface="Cambria" panose="02040503050406030204" pitchFamily="18" charset="0"/>
                <a:ea typeface="Cambria" panose="02040503050406030204" pitchFamily="18" charset="0"/>
              </a:rPr>
              <a:t>5</a:t>
            </a:r>
          </a:p>
        </p:txBody>
      </p:sp>
      <p:sp>
        <p:nvSpPr>
          <p:cNvPr id="8" name="Rectangle 7"/>
          <p:cNvSpPr/>
          <p:nvPr/>
        </p:nvSpPr>
        <p:spPr>
          <a:xfrm>
            <a:off x="827584" y="5157192"/>
            <a:ext cx="360040" cy="219681"/>
          </a:xfrm>
          <a:prstGeom prst="rect">
            <a:avLst/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FFCCFF"/>
              </a:solidFill>
            </a:endParaRPr>
          </a:p>
        </p:txBody>
      </p:sp>
      <p:sp>
        <p:nvSpPr>
          <p:cNvPr id="9" name="Bulle ronde 8"/>
          <p:cNvSpPr/>
          <p:nvPr/>
        </p:nvSpPr>
        <p:spPr>
          <a:xfrm>
            <a:off x="1691680" y="1268760"/>
            <a:ext cx="6984776" cy="2163897"/>
          </a:xfrm>
          <a:prstGeom prst="wedgeEllipseCallout">
            <a:avLst>
              <a:gd name="adj1" fmla="val 3440"/>
              <a:gd name="adj2" fmla="val 43612"/>
            </a:avLst>
          </a:prstGeom>
          <a:solidFill>
            <a:srgbClr val="FFCCFF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990099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/>
              <p:cNvSpPr/>
              <p:nvPr/>
            </p:nvSpPr>
            <p:spPr>
              <a:xfrm>
                <a:off x="2051720" y="1639662"/>
                <a:ext cx="6408712" cy="164532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fr-FR" sz="3200" dirty="0" smtClean="0">
                    <a:solidFill>
                      <a:srgbClr val="990099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fr-FR" sz="4800" dirty="0" smtClean="0">
                    <a:solidFill>
                      <a:srgbClr val="990099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Faux : 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800" i="1" smtClean="0">
                          <a:solidFill>
                            <a:srgbClr val="990099"/>
                          </a:solidFill>
                          <a:latin typeface="Cambria Math"/>
                          <a:ea typeface="Cambria" panose="02040503050406030204" pitchFamily="18" charset="0"/>
                        </a:rPr>
                        <m:t>h</m:t>
                      </m:r>
                      <m:r>
                        <a:rPr lang="fr-FR" sz="2800" i="1" smtClean="0">
                          <a:solidFill>
                            <a:srgbClr val="990099"/>
                          </a:solidFill>
                          <a:latin typeface="Cambria Math"/>
                          <a:ea typeface="Cambria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fr-FR" sz="2800" i="1">
                              <a:solidFill>
                                <a:srgbClr val="990099"/>
                              </a:solidFill>
                              <a:latin typeface="Cambria Math"/>
                              <a:ea typeface="Cambria" panose="02040503050406030204" pitchFamily="18" charset="0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fr-FR" sz="2800" i="1">
                                  <a:solidFill>
                                    <a:srgbClr val="990099"/>
                                  </a:solidFill>
                                  <a:latin typeface="Cambria Math"/>
                                  <a:ea typeface="Cambria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fr-FR" sz="2800" i="1">
                                  <a:solidFill>
                                    <a:srgbClr val="990099"/>
                                  </a:solidFill>
                                  <a:latin typeface="Cambria Math"/>
                                  <a:ea typeface="Cambria" panose="02040503050406030204" pitchFamily="18" charset="0"/>
                                </a:rPr>
                                <m:t>5</m:t>
                              </m:r>
                            </m:e>
                            <m:sup>
                              <m:r>
                                <a:rPr lang="fr-FR" sz="2800" i="1">
                                  <a:solidFill>
                                    <a:srgbClr val="990099"/>
                                  </a:solidFill>
                                  <a:latin typeface="Cambria Math"/>
                                  <a:ea typeface="Cambria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fr-FR" sz="2800" i="1">
                              <a:solidFill>
                                <a:srgbClr val="990099"/>
                              </a:solidFill>
                              <a:latin typeface="Cambria Math"/>
                              <a:ea typeface="Cambria" panose="02040503050406030204" pitchFamily="18" charset="0"/>
                            </a:rPr>
                            <m:t>−</m:t>
                          </m:r>
                          <m:sSup>
                            <m:sSupPr>
                              <m:ctrlPr>
                                <a:rPr lang="fr-FR" sz="2800" i="1">
                                  <a:solidFill>
                                    <a:srgbClr val="990099"/>
                                  </a:solidFill>
                                  <a:latin typeface="Cambria Math"/>
                                  <a:ea typeface="Cambria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fr-FR" sz="2800" i="1">
                                  <a:solidFill>
                                    <a:srgbClr val="990099"/>
                                  </a:solidFill>
                                  <a:latin typeface="Cambria Math"/>
                                  <a:ea typeface="Cambria" panose="02040503050406030204" pitchFamily="18" charset="0"/>
                                </a:rPr>
                                <m:t>2</m:t>
                              </m:r>
                            </m:e>
                            <m:sup>
                              <m:r>
                                <a:rPr lang="fr-FR" sz="2800" i="1">
                                  <a:solidFill>
                                    <a:srgbClr val="990099"/>
                                  </a:solidFill>
                                  <a:latin typeface="Cambria Math"/>
                                  <a:ea typeface="Cambria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</m:rad>
                      <m:r>
                        <a:rPr lang="fr-FR" sz="2800">
                          <a:solidFill>
                            <a:srgbClr val="990099"/>
                          </a:solidFill>
                          <a:latin typeface="Cambria Math"/>
                          <a:ea typeface="Cambria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fr-FR" sz="2800" i="1" smtClean="0">
                              <a:solidFill>
                                <a:srgbClr val="990099"/>
                              </a:solidFill>
                              <a:latin typeface="Cambria Math"/>
                              <a:ea typeface="Cambria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fr-FR" sz="2800" b="0" i="1" smtClean="0">
                              <a:solidFill>
                                <a:srgbClr val="990099"/>
                              </a:solidFill>
                              <a:latin typeface="Cambria Math"/>
                              <a:ea typeface="Cambria" panose="02040503050406030204" pitchFamily="18" charset="0"/>
                            </a:rPr>
                            <m:t>25−4</m:t>
                          </m:r>
                        </m:e>
                      </m:rad>
                      <m:r>
                        <a:rPr lang="fr-FR" sz="2800" b="0" i="0" smtClean="0">
                          <a:solidFill>
                            <a:srgbClr val="990099"/>
                          </a:solidFill>
                          <a:latin typeface="Cambria Math"/>
                          <a:ea typeface="Cambria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fr-FR" sz="2800" b="0" i="1" smtClean="0">
                              <a:solidFill>
                                <a:srgbClr val="990099"/>
                              </a:solidFill>
                              <a:latin typeface="Cambria Math"/>
                              <a:ea typeface="Cambria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fr-FR" sz="2800" b="0" i="1" smtClean="0">
                              <a:solidFill>
                                <a:srgbClr val="990099"/>
                              </a:solidFill>
                              <a:latin typeface="Cambria Math"/>
                              <a:ea typeface="Cambria" panose="02040503050406030204" pitchFamily="18" charset="0"/>
                            </a:rPr>
                            <m:t>21</m:t>
                          </m:r>
                        </m:e>
                      </m:rad>
                      <m:r>
                        <a:rPr lang="fr-FR" sz="2800" b="0" i="1" smtClean="0">
                          <a:solidFill>
                            <a:srgbClr val="990099"/>
                          </a:solidFill>
                          <a:latin typeface="Cambria Math"/>
                          <a:ea typeface="Cambria Math"/>
                        </a:rPr>
                        <m:t>≈4,6</m:t>
                      </m:r>
                    </m:oMath>
                  </m:oMathPara>
                </a14:m>
                <a:endParaRPr lang="fr-FR" sz="2800" dirty="0">
                  <a:solidFill>
                    <a:srgbClr val="990099"/>
                  </a:solidFill>
                </a:endParaRPr>
              </a:p>
              <a:p>
                <a:endParaRPr lang="fr-FR" dirty="0"/>
              </a:p>
            </p:txBody>
          </p:sp>
        </mc:Choice>
        <mc:Fallback xmlns="">
          <p:sp>
            <p:nvSpPr>
              <p:cNvPr id="10" name="Rectangle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51720" y="1639662"/>
                <a:ext cx="6408712" cy="1645322"/>
              </a:xfrm>
              <a:prstGeom prst="rect">
                <a:avLst/>
              </a:prstGeom>
              <a:blipFill rotWithShape="1">
                <a:blip r:embed="rId4"/>
                <a:stretch>
                  <a:fillRect l="-2950" t="-8519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Multiplier 11"/>
          <p:cNvSpPr/>
          <p:nvPr/>
        </p:nvSpPr>
        <p:spPr>
          <a:xfrm>
            <a:off x="7380312" y="4142864"/>
            <a:ext cx="1763688" cy="587717"/>
          </a:xfrm>
          <a:prstGeom prst="mathMultiply">
            <a:avLst/>
          </a:prstGeom>
          <a:solidFill>
            <a:srgbClr val="990099">
              <a:alpha val="75000"/>
            </a:srgbClr>
          </a:solidFill>
          <a:ln w="0"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99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4052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à coins arrondis 3"/>
          <p:cNvSpPr/>
          <p:nvPr/>
        </p:nvSpPr>
        <p:spPr>
          <a:xfrm>
            <a:off x="619796" y="2645522"/>
            <a:ext cx="7918450" cy="1448770"/>
          </a:xfrm>
          <a:prstGeom prst="roundRect">
            <a:avLst/>
          </a:prstGeom>
          <a:solidFill>
            <a:schemeClr val="bg1">
              <a:lumMod val="65000"/>
              <a:alpha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0000"/>
              </a:srgbClr>
            </a:outerShdw>
            <a:softEdge rad="127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fr-FR" sz="6000" b="1" cap="small" dirty="0" smtClean="0">
                <a:solidFill>
                  <a:srgbClr val="990099"/>
                </a:solidFill>
                <a:latin typeface="Georgia" pitchFamily="18" charset="0"/>
                <a:ea typeface="+mj-ea"/>
                <a:cs typeface="Arial" pitchFamily="34" charset="0"/>
              </a:rPr>
              <a:t>Fin</a:t>
            </a:r>
            <a:endParaRPr lang="fr-FR" dirty="0">
              <a:solidFill>
                <a:srgbClr val="99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4736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fr-FR" sz="5400" dirty="0" smtClean="0">
                <a:solidFill>
                  <a:srgbClr val="D60093"/>
                </a:solidFill>
                <a:latin typeface="Cambria" panose="02040503050406030204" pitchFamily="18" charset="0"/>
              </a:rPr>
              <a:t>Conseil : lorsque vous effectuez un calcul, pensez à vérifier la cohérence du résultat obtenu.</a:t>
            </a:r>
            <a:endParaRPr lang="fr-FR" sz="5400" dirty="0">
              <a:solidFill>
                <a:srgbClr val="D60093"/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2034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0" y="1600201"/>
                <a:ext cx="9144000" cy="4493096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fr-FR" dirty="0" smtClean="0"/>
                  <a:t>   </a:t>
                </a:r>
              </a:p>
              <a:p>
                <a:pPr marL="0" indent="0" algn="ctr">
                  <a:buNone/>
                </a:pPr>
                <a:r>
                  <a:rPr lang="fr-FR" dirty="0"/>
                  <a:t> </a:t>
                </a:r>
                <a:r>
                  <a:rPr lang="fr-FR" dirty="0" smtClean="0"/>
                  <a:t>  </a:t>
                </a:r>
              </a:p>
              <a:p>
                <a:pPr marL="0" indent="0" algn="ctr">
                  <a:buNone/>
                </a:pPr>
                <a:endParaRPr lang="fr-FR" sz="2400" b="0" i="1" dirty="0" smtClean="0">
                  <a:latin typeface="Cambria Math"/>
                  <a:ea typeface="Cambria" panose="02040503050406030204" pitchFamily="18" charset="0"/>
                </a:endParaRPr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fr-FR" sz="5400" b="0" i="1" smtClean="0">
                              <a:latin typeface="Cambria Math"/>
                              <a:ea typeface="Cambria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fr-FR" sz="5400" b="0" i="0" smtClean="0">
                              <a:latin typeface="Cambria Math"/>
                              <a:ea typeface="Cambria" panose="02040503050406030204" pitchFamily="18" charset="0"/>
                            </a:rPr>
                            <m:t>sin</m:t>
                          </m:r>
                        </m:fName>
                        <m:e>
                          <m:d>
                            <m:dPr>
                              <m:ctrlPr>
                                <a:rPr lang="fr-FR" sz="5400" b="0" i="1" smtClean="0">
                                  <a:latin typeface="Cambria Math"/>
                                  <a:ea typeface="Cambria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fr-FR" sz="5400" b="0" i="1" smtClean="0">
                                      <a:latin typeface="Cambria Math"/>
                                      <a:ea typeface="Cambria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5400" b="0" i="1" smtClean="0">
                                      <a:latin typeface="Cambria Math"/>
                                      <a:ea typeface="Cambria Math"/>
                                    </a:rPr>
                                    <m:t>𝜋</m:t>
                                  </m:r>
                                </m:num>
                                <m:den>
                                  <m:r>
                                    <a:rPr lang="fr-FR" sz="5400" b="0" i="1" smtClean="0">
                                      <a:latin typeface="Cambria Math"/>
                                      <a:ea typeface="Cambria" panose="02040503050406030204" pitchFamily="18" charset="0"/>
                                    </a:rPr>
                                    <m:t>3</m:t>
                                  </m:r>
                                </m:den>
                              </m:f>
                            </m:e>
                          </m:d>
                        </m:e>
                      </m:func>
                      <m:r>
                        <a:rPr lang="fr-FR" sz="5400" b="0" i="1" smtClean="0">
                          <a:latin typeface="Cambria Math"/>
                          <a:ea typeface="Cambria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5400" b="0" i="1" smtClean="0">
                              <a:latin typeface="Cambria Math"/>
                              <a:ea typeface="Cambria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5400" b="0" i="1" smtClean="0">
                              <a:latin typeface="Cambria Math"/>
                              <a:ea typeface="Cambria" panose="02040503050406030204" pitchFamily="18" charset="0"/>
                            </a:rPr>
                            <m:t>2</m:t>
                          </m:r>
                        </m:num>
                        <m:den>
                          <m:rad>
                            <m:radPr>
                              <m:degHide m:val="on"/>
                              <m:ctrlPr>
                                <a:rPr lang="fr-FR" sz="5400" b="0" i="1" smtClean="0">
                                  <a:latin typeface="Cambria Math"/>
                                  <a:ea typeface="Cambria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fr-FR" sz="5400" b="0" i="1" smtClean="0">
                                  <a:latin typeface="Cambria Math"/>
                                  <a:ea typeface="Cambria" panose="02040503050406030204" pitchFamily="18" charset="0"/>
                                </a:rPr>
                                <m:t>3</m:t>
                              </m:r>
                            </m:e>
                          </m:rad>
                        </m:den>
                      </m:f>
                    </m:oMath>
                  </m:oMathPara>
                </a14:m>
                <a:endParaRPr lang="fr-FR" sz="5400" dirty="0"/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0" y="1600201"/>
                <a:ext cx="9144000" cy="4493096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0" y="384473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fr-FR" sz="5400" b="1" dirty="0" smtClean="0">
                <a:latin typeface="Cambria" panose="02040503050406030204" pitchFamily="18" charset="0"/>
                <a:cs typeface="Arial" panose="020B0604020202020204" pitchFamily="34" charset="0"/>
              </a:rPr>
              <a:t>N°0</a:t>
            </a:r>
            <a:endParaRPr lang="fr-FR" sz="5400" b="1" dirty="0">
              <a:latin typeface="Cambria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11" name="Bulle ronde 10"/>
          <p:cNvSpPr/>
          <p:nvPr/>
        </p:nvSpPr>
        <p:spPr>
          <a:xfrm>
            <a:off x="2699792" y="1396319"/>
            <a:ext cx="5832648" cy="1528625"/>
          </a:xfrm>
          <a:prstGeom prst="wedgeEllipseCallout">
            <a:avLst>
              <a:gd name="adj1" fmla="val 3440"/>
              <a:gd name="adj2" fmla="val 43612"/>
            </a:avLst>
          </a:prstGeom>
          <a:solidFill>
            <a:srgbClr val="FFCCFF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990099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ZoneTexte 11"/>
              <p:cNvSpPr txBox="1"/>
              <p:nvPr/>
            </p:nvSpPr>
            <p:spPr>
              <a:xfrm>
                <a:off x="3059832" y="1396319"/>
                <a:ext cx="5472608" cy="14566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5400" dirty="0" smtClean="0">
                    <a:solidFill>
                      <a:srgbClr val="990099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Faux car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6000" i="1" smtClean="0">
                            <a:solidFill>
                              <a:srgbClr val="990099"/>
                            </a:solidFill>
                            <a:latin typeface="Cambria Math"/>
                            <a:ea typeface="Cambria" panose="02040503050406030204" pitchFamily="18" charset="0"/>
                          </a:rPr>
                        </m:ctrlPr>
                      </m:fPr>
                      <m:num>
                        <m:r>
                          <a:rPr lang="fr-FR" sz="6000" b="0" i="1" smtClean="0">
                            <a:solidFill>
                              <a:srgbClr val="990099"/>
                            </a:solidFill>
                            <a:latin typeface="Cambria Math"/>
                            <a:ea typeface="Cambria" panose="02040503050406030204" pitchFamily="18" charset="0"/>
                          </a:rPr>
                          <m:t>2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fr-FR" sz="6000" i="1" smtClean="0">
                                <a:solidFill>
                                  <a:srgbClr val="990099"/>
                                </a:solidFill>
                                <a:latin typeface="Cambria Math"/>
                                <a:ea typeface="Cambria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fr-FR" sz="6000" b="0" i="1" smtClean="0">
                                <a:solidFill>
                                  <a:srgbClr val="990099"/>
                                </a:solidFill>
                                <a:latin typeface="Cambria Math"/>
                                <a:ea typeface="Cambria" panose="02040503050406030204" pitchFamily="18" charset="0"/>
                              </a:rPr>
                              <m:t>3</m:t>
                            </m:r>
                          </m:e>
                        </m:rad>
                      </m:den>
                    </m:f>
                    <m:r>
                      <a:rPr lang="fr-FR" sz="6000" b="0" i="1" smtClean="0">
                        <a:solidFill>
                          <a:srgbClr val="990099"/>
                        </a:solidFill>
                        <a:latin typeface="Cambria Math"/>
                        <a:ea typeface="Cambria" panose="02040503050406030204" pitchFamily="18" charset="0"/>
                      </a:rPr>
                      <m:t>&gt;1</m:t>
                    </m:r>
                  </m:oMath>
                </a14:m>
                <a:endParaRPr lang="fr-FR" sz="6000" dirty="0">
                  <a:solidFill>
                    <a:srgbClr val="990099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12" name="ZoneTexte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59832" y="1396319"/>
                <a:ext cx="5472608" cy="1456617"/>
              </a:xfrm>
              <a:prstGeom prst="rect">
                <a:avLst/>
              </a:prstGeom>
              <a:blipFill rotWithShape="1">
                <a:blip r:embed="rId3"/>
                <a:stretch>
                  <a:fillRect l="-6013" b="-502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Multiplier 6"/>
          <p:cNvSpPr/>
          <p:nvPr/>
        </p:nvSpPr>
        <p:spPr>
          <a:xfrm>
            <a:off x="5508104" y="2564904"/>
            <a:ext cx="1251132" cy="2880320"/>
          </a:xfrm>
          <a:prstGeom prst="mathMultiply">
            <a:avLst/>
          </a:prstGeom>
          <a:solidFill>
            <a:srgbClr val="990099">
              <a:alpha val="75000"/>
            </a:srgbClr>
          </a:solidFill>
          <a:ln w="0"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990099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ZoneTexte 7"/>
              <p:cNvSpPr txBox="1"/>
              <p:nvPr/>
            </p:nvSpPr>
            <p:spPr>
              <a:xfrm>
                <a:off x="6588224" y="2944976"/>
                <a:ext cx="2016224" cy="18551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6000" dirty="0" smtClean="0">
                    <a:solidFill>
                      <a:srgbClr val="990099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7200" i="1" smtClean="0">
                            <a:solidFill>
                              <a:srgbClr val="990099"/>
                            </a:solidFill>
                            <a:latin typeface="Cambria Math"/>
                            <a:ea typeface="Cambria" panose="020405030504060302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fr-FR" sz="7200" i="1" smtClean="0">
                                <a:solidFill>
                                  <a:srgbClr val="990099"/>
                                </a:solidFill>
                                <a:latin typeface="Cambria Math"/>
                                <a:ea typeface="Cambria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fr-FR" sz="7200" b="0" i="1" smtClean="0">
                                <a:solidFill>
                                  <a:srgbClr val="990099"/>
                                </a:solidFill>
                                <a:latin typeface="Cambria Math"/>
                                <a:ea typeface="Cambria" panose="02040503050406030204" pitchFamily="1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fr-FR" sz="7200" b="0" i="1" smtClean="0">
                            <a:solidFill>
                              <a:srgbClr val="990099"/>
                            </a:solidFill>
                            <a:latin typeface="Cambria Math"/>
                            <a:ea typeface="Cambria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lang="fr-FR" sz="7200" dirty="0">
                  <a:solidFill>
                    <a:srgbClr val="990099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8" name="ZoneTexte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88224" y="2944976"/>
                <a:ext cx="2016224" cy="1855188"/>
              </a:xfrm>
              <a:prstGeom prst="rect">
                <a:avLst/>
              </a:prstGeom>
              <a:blipFill rotWithShape="1">
                <a:blip r:embed="rId4"/>
                <a:stretch>
                  <a:fillRect l="-10000" b="-625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80825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  <p:bldP spid="7" grpId="0" animBg="1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0" y="1600201"/>
                <a:ext cx="9144000" cy="4493096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fr-FR" dirty="0" smtClean="0"/>
                  <a:t>   </a:t>
                </a:r>
              </a:p>
              <a:p>
                <a:pPr marL="0" indent="0" algn="ctr">
                  <a:buNone/>
                </a:pPr>
                <a:r>
                  <a:rPr lang="fr-FR" dirty="0"/>
                  <a:t> </a:t>
                </a:r>
                <a:r>
                  <a:rPr lang="fr-FR" dirty="0" smtClean="0"/>
                  <a:t>  </a:t>
                </a:r>
              </a:p>
              <a:p>
                <a:pPr marL="0" indent="0" algn="ctr">
                  <a:buNone/>
                </a:pPr>
                <a:endParaRPr lang="fr-FR" sz="2400" b="0" i="1" dirty="0" smtClean="0">
                  <a:latin typeface="Cambria Math"/>
                  <a:ea typeface="Cambria" panose="02040503050406030204" pitchFamily="18" charset="0"/>
                </a:endParaRPr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5400" b="0" i="1" smtClean="0">
                              <a:latin typeface="Cambria Math"/>
                              <a:ea typeface="Cambria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5400" b="0" i="1" smtClean="0">
                              <a:latin typeface="Cambria Math"/>
                              <a:ea typeface="Cambria" panose="02040503050406030204" pitchFamily="18" charset="0"/>
                            </a:rPr>
                            <m:t>1</m:t>
                          </m:r>
                        </m:num>
                        <m:den>
                          <m:rad>
                            <m:radPr>
                              <m:degHide m:val="on"/>
                              <m:ctrlPr>
                                <a:rPr lang="fr-FR" sz="5400" b="0" i="1" smtClean="0">
                                  <a:latin typeface="Cambria Math"/>
                                  <a:ea typeface="Cambria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fr-FR" sz="5400" b="0" i="1" smtClean="0">
                                  <a:latin typeface="Cambria Math"/>
                                  <a:ea typeface="Cambria" panose="02040503050406030204" pitchFamily="18" charset="0"/>
                                </a:rPr>
                                <m:t>2</m:t>
                              </m:r>
                            </m:e>
                          </m:rad>
                        </m:den>
                      </m:f>
                      <m:r>
                        <a:rPr lang="fr-FR" sz="5400" b="0" i="1" smtClean="0">
                          <a:latin typeface="Cambria Math"/>
                          <a:ea typeface="Cambria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5400" b="0" i="1" smtClean="0">
                              <a:latin typeface="Cambria Math"/>
                              <a:ea typeface="Cambria" panose="02040503050406030204" pitchFamily="18" charset="0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lang="fr-FR" sz="5400" b="0" i="1" smtClean="0">
                                  <a:latin typeface="Cambria Math"/>
                                  <a:ea typeface="Cambria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fr-FR" sz="5400" b="0" i="1" smtClean="0">
                                  <a:latin typeface="Cambria Math"/>
                                  <a:ea typeface="Cambria" panose="02040503050406030204" pitchFamily="18" charset="0"/>
                                </a:rPr>
                                <m:t>2</m:t>
                              </m:r>
                            </m:e>
                          </m:rad>
                        </m:num>
                        <m:den>
                          <m:r>
                            <a:rPr lang="fr-FR" sz="5400" b="0" i="1" smtClean="0">
                              <a:latin typeface="Cambria Math"/>
                              <a:ea typeface="Cambria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fr-FR" sz="5400" dirty="0"/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0" y="1600201"/>
                <a:ext cx="9144000" cy="4493096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0" y="384473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fr-FR" sz="5400" b="1" dirty="0" smtClean="0">
                <a:latin typeface="Cambria" panose="02040503050406030204" pitchFamily="18" charset="0"/>
                <a:cs typeface="Arial" panose="020B0604020202020204" pitchFamily="34" charset="0"/>
              </a:rPr>
              <a:t>N°1</a:t>
            </a:r>
            <a:endParaRPr lang="fr-FR" sz="5400" b="1" dirty="0">
              <a:latin typeface="Cambria" panose="020405030504060302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2377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0" y="1600201"/>
                <a:ext cx="9144000" cy="4493096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fr-FR" dirty="0" smtClean="0"/>
                  <a:t>   </a:t>
                </a:r>
              </a:p>
              <a:p>
                <a:pPr marL="0" indent="0" algn="ctr">
                  <a:buNone/>
                </a:pPr>
                <a:r>
                  <a:rPr lang="fr-FR" dirty="0"/>
                  <a:t> </a:t>
                </a:r>
                <a:r>
                  <a:rPr lang="fr-FR" dirty="0" smtClean="0"/>
                  <a:t>  </a:t>
                </a:r>
              </a:p>
              <a:p>
                <a:pPr marL="0" indent="0" algn="ctr">
                  <a:buNone/>
                </a:pPr>
                <a:endParaRPr lang="fr-FR" sz="2400" b="0" i="1" dirty="0" smtClean="0">
                  <a:latin typeface="Cambria Math"/>
                  <a:ea typeface="Cambria" panose="02040503050406030204" pitchFamily="18" charset="0"/>
                </a:endParaRPr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fr-FR" sz="5400" b="0" i="1" smtClean="0">
                              <a:latin typeface="Cambria Math"/>
                              <a:ea typeface="Cambria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fr-FR" sz="5400" b="0" i="1" smtClean="0">
                                  <a:latin typeface="Cambria Math"/>
                                  <a:ea typeface="Cambria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fr-FR" sz="5400" b="0" i="1" smtClean="0">
                                  <a:latin typeface="Cambria Math"/>
                                  <a:ea typeface="Cambria" panose="02040503050406030204" pitchFamily="18" charset="0"/>
                                </a:rPr>
                                <m:t>1+</m:t>
                              </m:r>
                              <m:rad>
                                <m:radPr>
                                  <m:degHide m:val="on"/>
                                  <m:ctrlPr>
                                    <a:rPr lang="fr-FR" sz="5400" b="0" i="1" smtClean="0">
                                      <a:latin typeface="Cambria Math"/>
                                      <a:ea typeface="Cambria" panose="020405030504060302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fr-FR" sz="5400" b="0" i="1" smtClean="0">
                                      <a:latin typeface="Cambria Math"/>
                                      <a:ea typeface="Cambria" panose="02040503050406030204" pitchFamily="18" charset="0"/>
                                    </a:rPr>
                                    <m:t>5</m:t>
                                  </m:r>
                                </m:e>
                              </m:rad>
                            </m:e>
                          </m:d>
                        </m:e>
                        <m:sup>
                          <m:r>
                            <a:rPr lang="fr-FR" sz="5400" b="0" i="1" smtClean="0">
                              <a:latin typeface="Cambria Math"/>
                              <a:ea typeface="Cambria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fr-FR" sz="5400" b="0" i="1" smtClean="0">
                          <a:latin typeface="Cambria Math"/>
                          <a:ea typeface="Cambria" panose="02040503050406030204" pitchFamily="18" charset="0"/>
                        </a:rPr>
                        <m:t>=6</m:t>
                      </m:r>
                    </m:oMath>
                  </m:oMathPara>
                </a14:m>
                <a:endParaRPr lang="fr-FR" sz="5400" dirty="0"/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0" y="1600201"/>
                <a:ext cx="9144000" cy="4493096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0" y="384473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fr-FR" sz="5400" b="1" dirty="0" smtClean="0">
                <a:latin typeface="Cambria" panose="02040503050406030204" pitchFamily="18" charset="0"/>
                <a:cs typeface="Arial" panose="020B0604020202020204" pitchFamily="34" charset="0"/>
              </a:rPr>
              <a:t>N°2</a:t>
            </a:r>
            <a:endParaRPr lang="fr-FR" sz="5400" b="1" dirty="0">
              <a:latin typeface="Cambria" panose="020405030504060302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7989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0" y="1600201"/>
                <a:ext cx="9144000" cy="4493096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fr-FR" dirty="0" smtClean="0"/>
                  <a:t>   </a:t>
                </a:r>
              </a:p>
              <a:p>
                <a:pPr marL="0" indent="0" algn="ctr">
                  <a:buNone/>
                </a:pPr>
                <a:r>
                  <a:rPr lang="fr-FR" dirty="0"/>
                  <a:t> </a:t>
                </a:r>
                <a:r>
                  <a:rPr lang="fr-FR" dirty="0" smtClean="0"/>
                  <a:t>  </a:t>
                </a:r>
              </a:p>
              <a:p>
                <a:pPr marL="0" indent="0" algn="ctr">
                  <a:buNone/>
                </a:pPr>
                <a:endParaRPr lang="fr-FR" sz="2400" b="0" i="1" dirty="0" smtClean="0">
                  <a:latin typeface="Cambria Math"/>
                  <a:ea typeface="Cambria" panose="02040503050406030204" pitchFamily="18" charset="0"/>
                </a:endParaRPr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5400" b="0" i="1" smtClean="0">
                          <a:latin typeface="Cambria Math"/>
                          <a:ea typeface="Cambria" panose="02040503050406030204" pitchFamily="18" charset="0"/>
                        </a:rPr>
                        <m:t>1−</m:t>
                      </m:r>
                      <m:rad>
                        <m:radPr>
                          <m:degHide m:val="on"/>
                          <m:ctrlPr>
                            <a:rPr lang="fr-FR" sz="5400" b="0" i="1" smtClean="0">
                              <a:latin typeface="Cambria Math"/>
                              <a:ea typeface="Cambria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fr-FR" sz="5400" b="0" i="1" smtClean="0">
                              <a:latin typeface="Cambria Math"/>
                              <a:ea typeface="Cambria" panose="02040503050406030204" pitchFamily="18" charset="0"/>
                            </a:rPr>
                            <m:t>3</m:t>
                          </m:r>
                        </m:e>
                      </m:rad>
                      <m:r>
                        <a:rPr lang="fr-FR" sz="5400" b="0" i="1" smtClean="0">
                          <a:latin typeface="Cambria Math"/>
                          <a:ea typeface="Cambria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5400" b="0" i="1" smtClean="0">
                              <a:latin typeface="Cambria Math"/>
                              <a:ea typeface="Cambria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5400" b="0" i="1" smtClean="0">
                              <a:latin typeface="Cambria Math"/>
                              <a:ea typeface="Cambria" panose="02040503050406030204" pitchFamily="18" charset="0"/>
                            </a:rPr>
                            <m:t>−2</m:t>
                          </m:r>
                        </m:num>
                        <m:den>
                          <m:r>
                            <a:rPr lang="fr-FR" sz="5400" b="0" i="1" smtClean="0">
                              <a:latin typeface="Cambria Math"/>
                              <a:ea typeface="Cambria" panose="02040503050406030204" pitchFamily="18" charset="0"/>
                            </a:rPr>
                            <m:t>1+</m:t>
                          </m:r>
                          <m:rad>
                            <m:radPr>
                              <m:degHide m:val="on"/>
                              <m:ctrlPr>
                                <a:rPr lang="fr-FR" sz="5400" b="0" i="1" smtClean="0">
                                  <a:latin typeface="Cambria Math"/>
                                  <a:ea typeface="Cambria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fr-FR" sz="5400" b="0" i="1" smtClean="0">
                                  <a:latin typeface="Cambria Math"/>
                                  <a:ea typeface="Cambria" panose="02040503050406030204" pitchFamily="18" charset="0"/>
                                </a:rPr>
                                <m:t>3</m:t>
                              </m:r>
                            </m:e>
                          </m:rad>
                        </m:den>
                      </m:f>
                    </m:oMath>
                  </m:oMathPara>
                </a14:m>
                <a:endParaRPr lang="fr-FR" sz="5400" dirty="0"/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0" y="1600201"/>
                <a:ext cx="9144000" cy="4493096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0" y="384473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fr-FR" sz="5400" b="1" dirty="0" smtClean="0">
                <a:latin typeface="Cambria" panose="02040503050406030204" pitchFamily="18" charset="0"/>
                <a:cs typeface="Arial" panose="020B0604020202020204" pitchFamily="34" charset="0"/>
              </a:rPr>
              <a:t>N°3</a:t>
            </a:r>
            <a:endParaRPr lang="fr-FR" sz="5400" b="1" dirty="0">
              <a:latin typeface="Cambria" panose="020405030504060302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4539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0" y="1600201"/>
                <a:ext cx="9144000" cy="4493096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fr-FR" dirty="0" smtClean="0"/>
                  <a:t>   </a:t>
                </a:r>
              </a:p>
              <a:p>
                <a:pPr marL="0" indent="0" algn="ctr">
                  <a:buNone/>
                </a:pPr>
                <a:endParaRPr lang="fr-FR" sz="4800" dirty="0" smtClean="0">
                  <a:latin typeface="Cambria" panose="02040503050406030204" pitchFamily="18" charset="0"/>
                  <a:ea typeface="Cambria" panose="02040503050406030204" pitchFamily="18" charset="0"/>
                </a:endParaRPr>
              </a:p>
              <a:p>
                <a:pPr marL="0" indent="0" algn="ctr">
                  <a:buNone/>
                </a:pPr>
                <a:r>
                  <a:rPr lang="fr-FR" sz="48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Zoé calcule une probabilité et trouve :   </a:t>
                </a:r>
                <a14:m>
                  <m:oMath xmlns:m="http://schemas.openxmlformats.org/officeDocument/2006/math">
                    <m:r>
                      <a:rPr lang="fr-FR" sz="5400" b="0" i="1" smtClean="0">
                        <a:latin typeface="Cambria Math"/>
                      </a:rPr>
                      <m:t>𝑝</m:t>
                    </m:r>
                    <m:r>
                      <a:rPr lang="fr-FR" sz="5400" b="0" i="1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fr-FR" sz="5400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fr-FR" sz="5400" b="0" i="1" smtClean="0">
                            <a:latin typeface="Cambria Math"/>
                          </a:rPr>
                          <m:t>4</m:t>
                        </m:r>
                      </m:num>
                      <m:den>
                        <m:r>
                          <a:rPr lang="fr-FR" sz="5400" b="0" i="1" smtClean="0">
                            <a:latin typeface="Cambria Math"/>
                          </a:rPr>
                          <m:t>3</m:t>
                        </m:r>
                      </m:den>
                    </m:f>
                  </m:oMath>
                </a14:m>
                <a:endParaRPr lang="fr-FR" sz="5400" dirty="0"/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0" y="1600201"/>
                <a:ext cx="9144000" cy="4493096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0" y="384473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fr-FR" sz="5400" b="1" dirty="0" smtClean="0">
                <a:latin typeface="Cambria" panose="02040503050406030204" pitchFamily="18" charset="0"/>
                <a:cs typeface="Arial" panose="020B0604020202020204" pitchFamily="34" charset="0"/>
              </a:rPr>
              <a:t>N°4</a:t>
            </a:r>
            <a:endParaRPr lang="fr-FR" sz="5400" b="1" dirty="0">
              <a:latin typeface="Cambria" panose="020405030504060302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3280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0" y="1600201"/>
                <a:ext cx="9144000" cy="4493096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fr-FR" dirty="0" smtClean="0"/>
                  <a:t>   </a:t>
                </a:r>
              </a:p>
              <a:p>
                <a:pPr marL="0" indent="0" algn="ctr">
                  <a:buNone/>
                </a:pPr>
                <a:endParaRPr lang="fr-FR" sz="4800" dirty="0" smtClean="0">
                  <a:latin typeface="Cambria" panose="02040503050406030204" pitchFamily="18" charset="0"/>
                  <a:ea typeface="Cambria" panose="02040503050406030204" pitchFamily="18" charset="0"/>
                </a:endParaRPr>
              </a:p>
              <a:p>
                <a:pPr marL="0" indent="0" algn="ctr">
                  <a:buNone/>
                </a:pPr>
                <a:r>
                  <a:rPr lang="fr-FR" sz="48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Marc calcule une probabilité et trouve :   </a:t>
                </a:r>
                <a14:m>
                  <m:oMath xmlns:m="http://schemas.openxmlformats.org/officeDocument/2006/math">
                    <m:r>
                      <a:rPr lang="fr-FR" sz="5400" b="0" i="1" smtClean="0">
                        <a:latin typeface="Cambria Math"/>
                      </a:rPr>
                      <m:t>𝑝</m:t>
                    </m:r>
                    <m:r>
                      <a:rPr lang="fr-FR" sz="5400" b="0" i="1" smtClean="0">
                        <a:latin typeface="Cambria Math"/>
                      </a:rPr>
                      <m:t>′=</m:t>
                    </m:r>
                    <m:f>
                      <m:fPr>
                        <m:ctrlPr>
                          <a:rPr lang="fr-FR" sz="5400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fr-FR" sz="5400" b="0" i="1" smtClean="0">
                            <a:latin typeface="Cambria Math"/>
                          </a:rPr>
                          <m:t>2019</m:t>
                        </m:r>
                      </m:num>
                      <m:den>
                        <m:r>
                          <a:rPr lang="fr-FR" sz="5400" b="0" i="1" smtClean="0">
                            <a:latin typeface="Cambria Math"/>
                          </a:rPr>
                          <m:t>2020</m:t>
                        </m:r>
                      </m:den>
                    </m:f>
                  </m:oMath>
                </a14:m>
                <a:endParaRPr lang="fr-FR" sz="5400" dirty="0"/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0" y="1600201"/>
                <a:ext cx="9144000" cy="4493096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0" y="384473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fr-FR" sz="5400" b="1" dirty="0" smtClean="0">
                <a:latin typeface="Cambria" panose="02040503050406030204" pitchFamily="18" charset="0"/>
                <a:cs typeface="Arial" panose="020B0604020202020204" pitchFamily="34" charset="0"/>
              </a:rPr>
              <a:t>N°5</a:t>
            </a:r>
            <a:endParaRPr lang="fr-FR" sz="5400" b="1" dirty="0">
              <a:latin typeface="Cambria" panose="020405030504060302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7724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461</TotalTime>
  <Words>727</Words>
  <Application>Microsoft Office PowerPoint</Application>
  <PresentationFormat>Affichage à l'écran (4:3)</PresentationFormat>
  <Paragraphs>187</Paragraphs>
  <Slides>29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29</vt:i4>
      </vt:variant>
    </vt:vector>
  </HeadingPairs>
  <TitlesOfParts>
    <vt:vector size="30" baseType="lpstr">
      <vt:lpstr>Thème Office</vt:lpstr>
      <vt:lpstr>Bien vérifier ses résultats ! Série 3</vt:lpstr>
      <vt:lpstr>Présentation PowerPoint</vt:lpstr>
      <vt:lpstr>Présentation PowerPoint</vt:lpstr>
      <vt:lpstr>N°0</vt:lpstr>
      <vt:lpstr>N°1</vt:lpstr>
      <vt:lpstr>N°2</vt:lpstr>
      <vt:lpstr>N°3</vt:lpstr>
      <vt:lpstr>N°4</vt:lpstr>
      <vt:lpstr>N°5</vt:lpstr>
      <vt:lpstr>N°6</vt:lpstr>
      <vt:lpstr>N°7</vt:lpstr>
      <vt:lpstr>N°8</vt:lpstr>
      <vt:lpstr>N°9</vt:lpstr>
      <vt:lpstr>N°10</vt:lpstr>
      <vt:lpstr>Présentation PowerPoint</vt:lpstr>
      <vt:lpstr>N°1</vt:lpstr>
      <vt:lpstr>N°2</vt:lpstr>
      <vt:lpstr>N°3</vt:lpstr>
      <vt:lpstr>N°4</vt:lpstr>
      <vt:lpstr>N°5</vt:lpstr>
      <vt:lpstr>N°6</vt:lpstr>
      <vt:lpstr>N°7</vt:lpstr>
      <vt:lpstr>N°8</vt:lpstr>
      <vt:lpstr>N°9</vt:lpstr>
      <vt:lpstr>N°10</vt:lpstr>
      <vt:lpstr>N°10</vt:lpstr>
      <vt:lpstr>N°10</vt:lpstr>
      <vt:lpstr>N°10</vt:lpstr>
      <vt:lpstr>Présentation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Bien s’exprimer Série 1</dc:title>
  <dc:creator>auderi</dc:creator>
  <cp:lastModifiedBy>auderi</cp:lastModifiedBy>
  <cp:revision>94</cp:revision>
  <dcterms:created xsi:type="dcterms:W3CDTF">2018-06-12T20:23:24Z</dcterms:created>
  <dcterms:modified xsi:type="dcterms:W3CDTF">2019-07-08T09:54:23Z</dcterms:modified>
</cp:coreProperties>
</file>